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3857171-37ED-4D4C-B153-DAA3F98D1CAB}" type="datetimeFigureOut">
              <a:rPr lang="en-US" smtClean="0"/>
              <a:t>3/2/2016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DB873D6-A7E0-4DD1-AE36-4F0FE847C0EF}" type="slidenum">
              <a:rPr lang="en-US" smtClean="0"/>
              <a:t>‹#›</a:t>
            </a:fld>
            <a:endParaRPr lang="en-US"/>
          </a:p>
        </p:txBody>
      </p:sp>
    </p:spTree>
    <p:extLst>
      <p:ext uri="{BB962C8B-B14F-4D97-AF65-F5344CB8AC3E}">
        <p14:creationId xmlns:p14="http://schemas.microsoft.com/office/powerpoint/2010/main" val="31488681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3AE2256-29D2-4746-8151-73E26E7065CD}" type="datetimeFigureOut">
              <a:rPr lang="en-US" smtClean="0"/>
              <a:t>3/2/2016</a:t>
            </a:fld>
            <a:endParaRPr lang="en-US" dirty="0"/>
          </a:p>
        </p:txBody>
      </p:sp>
      <p:sp>
        <p:nvSpPr>
          <p:cNvPr id="23" name="Slide Number Placeholder 22"/>
          <p:cNvSpPr>
            <a:spLocks noGrp="1"/>
          </p:cNvSpPr>
          <p:nvPr>
            <p:ph type="sldNum" sz="quarter" idx="11"/>
          </p:nvPr>
        </p:nvSpPr>
        <p:spPr/>
        <p:txBody>
          <a:bodyPr/>
          <a:lstStyle/>
          <a:p>
            <a:fld id="{9C1A012F-09C6-4830-B6D2-0367D72AED3F}" type="slidenum">
              <a:rPr lang="en-US" smtClean="0"/>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E2256-29D2-4746-8151-73E26E7065CD}"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A012F-09C6-4830-B6D2-0367D72AED3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E2256-29D2-4746-8151-73E26E7065CD}"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A012F-09C6-4830-B6D2-0367D72AED3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3AE2256-29D2-4746-8151-73E26E7065CD}" type="datetimeFigureOut">
              <a:rPr lang="en-US" smtClean="0"/>
              <a:t>3/2/2016</a:t>
            </a:fld>
            <a:endParaRPr lang="en-US" dirty="0"/>
          </a:p>
        </p:txBody>
      </p:sp>
      <p:sp>
        <p:nvSpPr>
          <p:cNvPr id="19" name="Slide Number Placeholder 18"/>
          <p:cNvSpPr>
            <a:spLocks noGrp="1"/>
          </p:cNvSpPr>
          <p:nvPr>
            <p:ph type="sldNum" sz="quarter" idx="15"/>
          </p:nvPr>
        </p:nvSpPr>
        <p:spPr/>
        <p:txBody>
          <a:bodyPr/>
          <a:lstStyle/>
          <a:p>
            <a:fld id="{9C1A012F-09C6-4830-B6D2-0367D72AED3F}"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3AE2256-29D2-4746-8151-73E26E7065CD}" type="datetimeFigureOut">
              <a:rPr lang="en-US" smtClean="0"/>
              <a:t>3/2/2016</a:t>
            </a:fld>
            <a:endParaRPr lang="en-US" dirty="0"/>
          </a:p>
        </p:txBody>
      </p:sp>
      <p:sp>
        <p:nvSpPr>
          <p:cNvPr id="20" name="Slide Number Placeholder 19"/>
          <p:cNvSpPr>
            <a:spLocks noGrp="1"/>
          </p:cNvSpPr>
          <p:nvPr>
            <p:ph type="sldNum" sz="quarter" idx="11"/>
          </p:nvPr>
        </p:nvSpPr>
        <p:spPr/>
        <p:txBody>
          <a:bodyPr/>
          <a:lstStyle/>
          <a:p>
            <a:fld id="{9C1A012F-09C6-4830-B6D2-0367D72AED3F}"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3AE2256-29D2-4746-8151-73E26E7065CD}" type="datetimeFigureOut">
              <a:rPr lang="en-US" smtClean="0"/>
              <a:t>3/2/2016</a:t>
            </a:fld>
            <a:endParaRPr lang="en-US" dirty="0"/>
          </a:p>
        </p:txBody>
      </p:sp>
      <p:sp>
        <p:nvSpPr>
          <p:cNvPr id="25" name="Slide Number Placeholder 24"/>
          <p:cNvSpPr>
            <a:spLocks noGrp="1"/>
          </p:cNvSpPr>
          <p:nvPr>
            <p:ph type="sldNum" sz="quarter" idx="16"/>
          </p:nvPr>
        </p:nvSpPr>
        <p:spPr/>
        <p:txBody>
          <a:bodyPr/>
          <a:lstStyle/>
          <a:p>
            <a:fld id="{9C1A012F-09C6-4830-B6D2-0367D72AED3F}" type="slidenum">
              <a:rPr lang="en-US" smtClean="0"/>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3AE2256-29D2-4746-8151-73E26E7065CD}" type="datetimeFigureOut">
              <a:rPr lang="en-US" smtClean="0"/>
              <a:t>3/2/2016</a:t>
            </a:fld>
            <a:endParaRPr lang="en-US" dirty="0"/>
          </a:p>
        </p:txBody>
      </p:sp>
      <p:sp>
        <p:nvSpPr>
          <p:cNvPr id="24" name="Slide Number Placeholder 23"/>
          <p:cNvSpPr>
            <a:spLocks noGrp="1"/>
          </p:cNvSpPr>
          <p:nvPr>
            <p:ph type="sldNum" sz="quarter" idx="17"/>
          </p:nvPr>
        </p:nvSpPr>
        <p:spPr/>
        <p:txBody>
          <a:bodyPr/>
          <a:lstStyle/>
          <a:p>
            <a:fld id="{9C1A012F-09C6-4830-B6D2-0367D72AED3F}" type="slidenum">
              <a:rPr lang="en-US" smtClean="0"/>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0"/>
          <p:cNvSpPr>
            <a:spLocks noGrp="1"/>
          </p:cNvSpPr>
          <p:nvPr>
            <p:ph type="dt" sz="half" idx="10"/>
          </p:nvPr>
        </p:nvSpPr>
        <p:spPr/>
        <p:txBody>
          <a:bodyPr/>
          <a:lstStyle/>
          <a:p>
            <a:fld id="{E3AE2256-29D2-4746-8151-73E26E7065CD}" type="datetimeFigureOut">
              <a:rPr lang="en-US" smtClean="0"/>
              <a:t>3/2/2016</a:t>
            </a:fld>
            <a:endParaRPr lang="en-US" dirty="0"/>
          </a:p>
        </p:txBody>
      </p:sp>
      <p:sp>
        <p:nvSpPr>
          <p:cNvPr id="14" name="Slide Number Placeholder 13"/>
          <p:cNvSpPr>
            <a:spLocks noGrp="1"/>
          </p:cNvSpPr>
          <p:nvPr>
            <p:ph type="sldNum" sz="quarter" idx="11"/>
          </p:nvPr>
        </p:nvSpPr>
        <p:spPr/>
        <p:txBody>
          <a:bodyPr/>
          <a:lstStyle/>
          <a:p>
            <a:fld id="{9C1A012F-09C6-4830-B6D2-0367D72AED3F}" type="slidenum">
              <a:rPr lang="en-US" smtClean="0"/>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E3AE2256-29D2-4746-8151-73E26E7065CD}" type="datetimeFigureOut">
              <a:rPr lang="en-US" smtClean="0"/>
              <a:t>3/2/2016</a:t>
            </a:fld>
            <a:endParaRPr lang="en-US" dirty="0"/>
          </a:p>
        </p:txBody>
      </p:sp>
      <p:sp>
        <p:nvSpPr>
          <p:cNvPr id="12" name="Slide Number Placeholder 11"/>
          <p:cNvSpPr>
            <a:spLocks noGrp="1"/>
          </p:cNvSpPr>
          <p:nvPr>
            <p:ph type="sldNum" sz="quarter" idx="11"/>
          </p:nvPr>
        </p:nvSpPr>
        <p:spPr/>
        <p:txBody>
          <a:bodyPr/>
          <a:lstStyle/>
          <a:p>
            <a:fld id="{9C1A012F-09C6-4830-B6D2-0367D72AED3F}" type="slidenum">
              <a:rPr lang="en-US" smtClean="0"/>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3AE2256-29D2-4746-8151-73E26E7065CD}" type="datetimeFigureOut">
              <a:rPr lang="en-US" smtClean="0"/>
              <a:t>3/2/2016</a:t>
            </a:fld>
            <a:endParaRPr lang="en-US" dirty="0"/>
          </a:p>
        </p:txBody>
      </p:sp>
      <p:sp>
        <p:nvSpPr>
          <p:cNvPr id="18" name="Slide Number Placeholder 17"/>
          <p:cNvSpPr>
            <a:spLocks noGrp="1"/>
          </p:cNvSpPr>
          <p:nvPr>
            <p:ph type="sldNum" sz="quarter" idx="16"/>
          </p:nvPr>
        </p:nvSpPr>
        <p:spPr/>
        <p:txBody>
          <a:bodyPr/>
          <a:lstStyle/>
          <a:p>
            <a:fld id="{9C1A012F-09C6-4830-B6D2-0367D72AED3F}" type="slidenum">
              <a:rPr lang="en-US" smtClean="0"/>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3AE2256-29D2-4746-8151-73E26E7065CD}" type="datetimeFigureOut">
              <a:rPr lang="en-US" smtClean="0"/>
              <a:t>3/2/2016</a:t>
            </a:fld>
            <a:endParaRPr lang="en-US" dirty="0"/>
          </a:p>
        </p:txBody>
      </p:sp>
      <p:sp>
        <p:nvSpPr>
          <p:cNvPr id="20" name="Slide Number Placeholder 19"/>
          <p:cNvSpPr>
            <a:spLocks noGrp="1"/>
          </p:cNvSpPr>
          <p:nvPr>
            <p:ph type="sldNum" sz="quarter" idx="15"/>
          </p:nvPr>
        </p:nvSpPr>
        <p:spPr/>
        <p:txBody>
          <a:bodyPr/>
          <a:lstStyle/>
          <a:p>
            <a:fld id="{9C1A012F-09C6-4830-B6D2-0367D72AED3F}"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3AE2256-29D2-4746-8151-73E26E7065CD}" type="datetimeFigureOut">
              <a:rPr lang="en-US" smtClean="0"/>
              <a:t>3/2/2016</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C1A012F-09C6-4830-B6D2-0367D72AED3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a:xfrm>
            <a:off x="381000" y="1143000"/>
            <a:ext cx="7680960" cy="2438399"/>
          </a:xfrm>
        </p:spPr>
        <p:txBody>
          <a:bodyPr/>
          <a:lstStyle/>
          <a:p>
            <a:r>
              <a:rPr lang="en-US" dirty="0" smtClean="0"/>
              <a:t>LYMPHATIC &amp; IMMUNE SYSTEM</a:t>
            </a:r>
            <a:endParaRPr lang="en-US" dirty="0"/>
          </a:p>
        </p:txBody>
      </p:sp>
    </p:spTree>
    <p:extLst>
      <p:ext uri="{BB962C8B-B14F-4D97-AF65-F5344CB8AC3E}">
        <p14:creationId xmlns:p14="http://schemas.microsoft.com/office/powerpoint/2010/main" val="11793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143000"/>
            <a:ext cx="7680960" cy="5044440"/>
          </a:xfrm>
        </p:spPr>
        <p:txBody>
          <a:bodyPr>
            <a:normAutofit/>
          </a:bodyPr>
          <a:lstStyle/>
          <a:p>
            <a:r>
              <a:rPr lang="en-US" sz="4000" dirty="0" smtClean="0"/>
              <a:t>There are between 500 &amp; 600 lymph nodes that are distributed throughout the human body.  Some of these lymph nodes are found in clusters in the underarms, groin, neck, chest, and abdomen.</a:t>
            </a:r>
            <a:endParaRPr lang="en-US" sz="40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8301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571500" indent="-571500">
              <a:buFont typeface="Arial" pitchFamily="34" charset="0"/>
              <a:buChar char="•"/>
            </a:pPr>
            <a:r>
              <a:rPr lang="en-US" sz="4000" dirty="0" smtClean="0"/>
              <a:t>Tonsils and adenoids</a:t>
            </a:r>
          </a:p>
          <a:p>
            <a:pPr marL="571500" indent="-571500">
              <a:buFont typeface="Arial" pitchFamily="34" charset="0"/>
              <a:buChar char="•"/>
            </a:pPr>
            <a:r>
              <a:rPr lang="en-US" sz="4000" dirty="0" smtClean="0"/>
              <a:t>Thymus gland</a:t>
            </a:r>
          </a:p>
          <a:p>
            <a:pPr marL="571500" indent="-571500">
              <a:buFont typeface="Arial" pitchFamily="34" charset="0"/>
              <a:buChar char="•"/>
            </a:pPr>
            <a:r>
              <a:rPr lang="en-US" sz="4000" dirty="0" smtClean="0"/>
              <a:t>Spleen</a:t>
            </a:r>
            <a:endParaRPr lang="en-US" sz="4000" dirty="0"/>
          </a:p>
        </p:txBody>
      </p:sp>
      <p:sp>
        <p:nvSpPr>
          <p:cNvPr id="3" name="Title 2"/>
          <p:cNvSpPr>
            <a:spLocks noGrp="1"/>
          </p:cNvSpPr>
          <p:nvPr>
            <p:ph type="title"/>
          </p:nvPr>
        </p:nvSpPr>
        <p:spPr/>
        <p:txBody>
          <a:bodyPr/>
          <a:lstStyle/>
          <a:p>
            <a:r>
              <a:rPr lang="en-US" dirty="0" smtClean="0"/>
              <a:t>      Other Lymphoid Structures</a:t>
            </a:r>
            <a:endParaRPr lang="en-US" dirty="0"/>
          </a:p>
        </p:txBody>
      </p:sp>
    </p:spTree>
    <p:extLst>
      <p:ext uri="{BB962C8B-B14F-4D97-AF65-F5344CB8AC3E}">
        <p14:creationId xmlns:p14="http://schemas.microsoft.com/office/powerpoint/2010/main" val="177357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itchFamily="34" charset="0"/>
              <a:buChar char="•"/>
            </a:pPr>
            <a:r>
              <a:rPr lang="en-US" sz="2400" dirty="0" smtClean="0"/>
              <a:t>Tonsils and adenoids are similar to the lymph nodes or “glands” found in the neck, groin, and armpits.</a:t>
            </a:r>
          </a:p>
          <a:p>
            <a:pPr marL="285750" indent="-285750">
              <a:buFont typeface="Arial" pitchFamily="34" charset="0"/>
              <a:buChar char="•"/>
            </a:pPr>
            <a:r>
              <a:rPr lang="en-US" sz="2400" dirty="0" smtClean="0"/>
              <a:t>Tonsils are two round lumps in the back of the throat.</a:t>
            </a:r>
          </a:p>
          <a:p>
            <a:pPr marL="285750" indent="-285750">
              <a:buFont typeface="Arial" pitchFamily="34" charset="0"/>
              <a:buChar char="•"/>
            </a:pPr>
            <a:r>
              <a:rPr lang="en-US" sz="2400" dirty="0" smtClean="0"/>
              <a:t>Adenoids are high in the throat behind the nose and the roof of the mouth(soft palate) and are not visible through the mouth or nose without special instruments.</a:t>
            </a:r>
          </a:p>
          <a:p>
            <a:pPr marL="285750" indent="-285750">
              <a:buFont typeface="Arial" pitchFamily="34" charset="0"/>
              <a:buChar char="•"/>
            </a:pPr>
            <a:r>
              <a:rPr lang="en-US" sz="2400" dirty="0" smtClean="0"/>
              <a:t>Tonsils and adenoids are the body’s first line of defense as part of the immune system. They sometimes become infected. At times, they become more of a liability than an asset &amp; may even cause airway obstruction or repeated bacterial infections. </a:t>
            </a:r>
            <a:endParaRPr lang="en-US" sz="2400" dirty="0"/>
          </a:p>
        </p:txBody>
      </p:sp>
      <p:sp>
        <p:nvSpPr>
          <p:cNvPr id="3" name="Title 2"/>
          <p:cNvSpPr>
            <a:spLocks noGrp="1"/>
          </p:cNvSpPr>
          <p:nvPr>
            <p:ph type="title"/>
          </p:nvPr>
        </p:nvSpPr>
        <p:spPr/>
        <p:txBody>
          <a:bodyPr/>
          <a:lstStyle/>
          <a:p>
            <a:r>
              <a:rPr lang="en-US" dirty="0" smtClean="0"/>
              <a:t>                 Tonsils and Anodes</a:t>
            </a:r>
            <a:endParaRPr lang="en-US" dirty="0"/>
          </a:p>
        </p:txBody>
      </p:sp>
    </p:spTree>
    <p:extLst>
      <p:ext uri="{BB962C8B-B14F-4D97-AF65-F5344CB8AC3E}">
        <p14:creationId xmlns:p14="http://schemas.microsoft.com/office/powerpoint/2010/main" val="53731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arn(inVertic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arn(inVertic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arn(inVertical)">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2400" dirty="0"/>
          </a:p>
          <a:p>
            <a:pPr marL="342900" indent="-342900">
              <a:buFont typeface="Arial" pitchFamily="34" charset="0"/>
              <a:buChar char="•"/>
            </a:pPr>
            <a:r>
              <a:rPr lang="en-US" sz="2800" dirty="0" smtClean="0"/>
              <a:t>The thymus gland is positioned in the upper part of the chest cavity, directly behind the sternum. It is pinkish-gray in color and blends in with the surrounding tissue as you age.  Two irregularly shaped parts make up the thymus, and though it continues to grow throughout puberty, the gland then begins to diminish in size.</a:t>
            </a:r>
            <a:endParaRPr lang="en-US" sz="2800" dirty="0"/>
          </a:p>
        </p:txBody>
      </p:sp>
      <p:sp>
        <p:nvSpPr>
          <p:cNvPr id="3" name="Title 2"/>
          <p:cNvSpPr>
            <a:spLocks noGrp="1"/>
          </p:cNvSpPr>
          <p:nvPr>
            <p:ph type="title"/>
          </p:nvPr>
        </p:nvSpPr>
        <p:spPr/>
        <p:txBody>
          <a:bodyPr/>
          <a:lstStyle/>
          <a:p>
            <a:r>
              <a:rPr lang="en-US" dirty="0" smtClean="0"/>
              <a:t>		Thymus Gland</a:t>
            </a:r>
            <a:endParaRPr lang="en-US" dirty="0"/>
          </a:p>
        </p:txBody>
      </p:sp>
    </p:spTree>
    <p:extLst>
      <p:ext uri="{BB962C8B-B14F-4D97-AF65-F5344CB8AC3E}">
        <p14:creationId xmlns:p14="http://schemas.microsoft.com/office/powerpoint/2010/main" val="414156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609600"/>
            <a:ext cx="7680960" cy="5577840"/>
          </a:xfrm>
        </p:spPr>
        <p:txBody>
          <a:bodyPr>
            <a:normAutofit/>
          </a:bodyPr>
          <a:lstStyle/>
          <a:p>
            <a:r>
              <a:rPr lang="en-US" sz="2800" dirty="0" smtClean="0"/>
              <a:t>-The Role of the thymus gland is to process </a:t>
            </a:r>
            <a:r>
              <a:rPr lang="en-US" sz="2800" u="sng" dirty="0" smtClean="0"/>
              <a:t>lymphocytes,</a:t>
            </a:r>
            <a:r>
              <a:rPr lang="en-US" sz="2800" dirty="0" smtClean="0"/>
              <a:t> which are white blood cells that travel the body through the bloodstream.  They stop at </a:t>
            </a:r>
            <a:r>
              <a:rPr lang="en-US" sz="2800" u="sng" dirty="0" smtClean="0"/>
              <a:t>lymph </a:t>
            </a:r>
            <a:r>
              <a:rPr lang="en-US" sz="2800" dirty="0" smtClean="0"/>
              <a:t>nodes to ensure everything is working properly, and if not, it is believed that they jump into action to fix any issues. These T-lymphocytes, or T-cells, play a part in cellular immunity by blocking the invasion of harmful foreign agents, viruses, and bacteria.  They also aid in preventing the abnormal cell growth that occurs with </a:t>
            </a:r>
            <a:r>
              <a:rPr lang="en-US" sz="2800" u="sng" dirty="0" smtClean="0"/>
              <a:t>range.</a:t>
            </a:r>
            <a:endParaRPr lang="en-US" sz="2800" dirty="0"/>
          </a:p>
        </p:txBody>
      </p:sp>
      <p:sp>
        <p:nvSpPr>
          <p:cNvPr id="3" name="Title 2"/>
          <p:cNvSpPr>
            <a:spLocks noGrp="1"/>
          </p:cNvSpPr>
          <p:nvPr>
            <p:ph type="title"/>
          </p:nvPr>
        </p:nvSpPr>
        <p:spPr>
          <a:xfrm>
            <a:off x="352426" y="228600"/>
            <a:ext cx="7680960" cy="228600"/>
          </a:xfrm>
        </p:spPr>
        <p:txBody>
          <a:bodyPr>
            <a:normAutofit fontScale="90000"/>
          </a:bodyPr>
          <a:lstStyle/>
          <a:p>
            <a:endParaRPr lang="en-US" dirty="0"/>
          </a:p>
        </p:txBody>
      </p:sp>
    </p:spTree>
    <p:extLst>
      <p:ext uri="{BB962C8B-B14F-4D97-AF65-F5344CB8AC3E}">
        <p14:creationId xmlns:p14="http://schemas.microsoft.com/office/powerpoint/2010/main" val="94813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buFont typeface="Arial" pitchFamily="34" charset="0"/>
              <a:buChar char="•"/>
            </a:pPr>
            <a:r>
              <a:rPr lang="en-US" sz="2400" dirty="0" smtClean="0"/>
              <a:t>Left upper quadrant of the abdomen</a:t>
            </a:r>
          </a:p>
          <a:p>
            <a:pPr marL="342900" indent="-342900">
              <a:buFont typeface="Arial" pitchFamily="34" charset="0"/>
              <a:buChar char="•"/>
            </a:pPr>
            <a:r>
              <a:rPr lang="en-US" sz="2400" dirty="0" smtClean="0"/>
              <a:t>Removes old red blood cells</a:t>
            </a:r>
          </a:p>
          <a:p>
            <a:pPr marL="342900" indent="-342900">
              <a:buFont typeface="Arial" pitchFamily="34" charset="0"/>
              <a:buChar char="•"/>
            </a:pPr>
            <a:r>
              <a:rPr lang="en-US" sz="2400" dirty="0" smtClean="0"/>
              <a:t>Reserve of blood in case of </a:t>
            </a:r>
            <a:r>
              <a:rPr lang="en-US" sz="2400" u="sng" dirty="0" smtClean="0"/>
              <a:t>hemorrhagic shock.</a:t>
            </a:r>
          </a:p>
          <a:p>
            <a:pPr marL="342900" indent="-342900">
              <a:buFont typeface="Arial" pitchFamily="34" charset="0"/>
              <a:buChar char="•"/>
            </a:pPr>
            <a:r>
              <a:rPr lang="en-US" sz="2400" dirty="0" smtClean="0"/>
              <a:t>Provides lymphocytes and hence antibodies for the cellular and humoral specific immune defenses.</a:t>
            </a:r>
            <a:endParaRPr lang="en-US" sz="2400" dirty="0"/>
          </a:p>
        </p:txBody>
      </p:sp>
      <p:sp>
        <p:nvSpPr>
          <p:cNvPr id="3" name="Title 2"/>
          <p:cNvSpPr>
            <a:spLocks noGrp="1"/>
          </p:cNvSpPr>
          <p:nvPr>
            <p:ph type="title"/>
          </p:nvPr>
        </p:nvSpPr>
        <p:spPr/>
        <p:txBody>
          <a:bodyPr/>
          <a:lstStyle/>
          <a:p>
            <a:r>
              <a:rPr lang="en-US" dirty="0" smtClean="0"/>
              <a:t>			Spleen</a:t>
            </a:r>
            <a:endParaRPr lang="en-US" dirty="0"/>
          </a:p>
        </p:txBody>
      </p:sp>
    </p:spTree>
    <p:extLst>
      <p:ext uri="{BB962C8B-B14F-4D97-AF65-F5344CB8AC3E}">
        <p14:creationId xmlns:p14="http://schemas.microsoft.com/office/powerpoint/2010/main" val="315802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25" y="1576388"/>
            <a:ext cx="3333750" cy="37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133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itchFamily="34" charset="0"/>
              <a:buChar char="•"/>
            </a:pPr>
            <a:r>
              <a:rPr lang="en-US" sz="2800" dirty="0" smtClean="0"/>
              <a:t>Skin- First Line of Defense</a:t>
            </a:r>
          </a:p>
          <a:p>
            <a:pPr marL="285750" indent="-285750">
              <a:buFont typeface="Arial" pitchFamily="34" charset="0"/>
              <a:buChar char="•"/>
            </a:pPr>
            <a:r>
              <a:rPr lang="en-US" sz="2800" dirty="0" smtClean="0"/>
              <a:t>Mucous Membrane-line passageways and trap with sticky secretions and cilia sweep out impurities</a:t>
            </a:r>
          </a:p>
          <a:p>
            <a:pPr marL="285750" indent="-285750">
              <a:buFont typeface="Arial" pitchFamily="34" charset="0"/>
              <a:buChar char="•"/>
            </a:pPr>
            <a:r>
              <a:rPr lang="en-US" sz="2800" dirty="0" smtClean="0"/>
              <a:t>Tears, perspiration, saliva, and gastric juices-contain acids and enzymes that destroy invaders</a:t>
            </a:r>
          </a:p>
          <a:p>
            <a:pPr marL="285750" indent="-285750">
              <a:buFont typeface="Arial" pitchFamily="34" charset="0"/>
              <a:buChar char="•"/>
            </a:pPr>
            <a:r>
              <a:rPr lang="en-US" sz="2800" dirty="0" smtClean="0"/>
              <a:t>Sneezing, coughing, vomiting, diarrhea expel invaders</a:t>
            </a:r>
            <a:endParaRPr lang="en-US" sz="2800" dirty="0"/>
          </a:p>
        </p:txBody>
      </p:sp>
      <p:sp>
        <p:nvSpPr>
          <p:cNvPr id="3" name="Title 2"/>
          <p:cNvSpPr>
            <a:spLocks noGrp="1"/>
          </p:cNvSpPr>
          <p:nvPr>
            <p:ph type="title"/>
          </p:nvPr>
        </p:nvSpPr>
        <p:spPr/>
        <p:txBody>
          <a:bodyPr>
            <a:normAutofit fontScale="90000"/>
          </a:bodyPr>
          <a:lstStyle/>
          <a:p>
            <a:r>
              <a:rPr lang="en-US" dirty="0" smtClean="0"/>
              <a:t>           Protective function of surface       			membrane barriers</a:t>
            </a:r>
            <a:endParaRPr lang="en-US" dirty="0"/>
          </a:p>
        </p:txBody>
      </p:sp>
    </p:spTree>
    <p:extLst>
      <p:ext uri="{BB962C8B-B14F-4D97-AF65-F5344CB8AC3E}">
        <p14:creationId xmlns:p14="http://schemas.microsoft.com/office/powerpoint/2010/main" val="366906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dirty="0" smtClean="0"/>
              <a:t>Phagocytosis</a:t>
            </a:r>
          </a:p>
          <a:p>
            <a:r>
              <a:rPr lang="en-US" dirty="0" smtClean="0"/>
              <a:t>	 part of the second line of defense nonspecific or innate (born with)</a:t>
            </a:r>
          </a:p>
          <a:p>
            <a:r>
              <a:rPr lang="en-US" dirty="0"/>
              <a:t>	</a:t>
            </a:r>
            <a:r>
              <a:rPr lang="en-US" dirty="0" smtClean="0"/>
              <a:t>process of phagocyte cells engulfing and destroying 	microorganisms and small particles</a:t>
            </a:r>
          </a:p>
          <a:p>
            <a:r>
              <a:rPr lang="en-US" dirty="0"/>
              <a:t>	</a:t>
            </a:r>
            <a:r>
              <a:rPr lang="en-US" dirty="0" smtClean="0"/>
              <a:t>neutrophil, macrophage, and dendritic cells examples of phagocytes</a:t>
            </a:r>
          </a:p>
          <a:p>
            <a:endParaRPr lang="en-US" dirty="0"/>
          </a:p>
          <a:p>
            <a:r>
              <a:rPr lang="en-US" dirty="0" smtClean="0"/>
              <a:t>Killer cells</a:t>
            </a:r>
          </a:p>
          <a:p>
            <a:r>
              <a:rPr lang="en-US" dirty="0"/>
              <a:t>	 part of the second line of defense nonspecific or </a:t>
            </a:r>
            <a:r>
              <a:rPr lang="en-US" dirty="0" smtClean="0"/>
              <a:t>innate (born with)</a:t>
            </a:r>
          </a:p>
          <a:p>
            <a:r>
              <a:rPr lang="en-US" dirty="0"/>
              <a:t>	</a:t>
            </a:r>
            <a:r>
              <a:rPr lang="en-US" dirty="0" smtClean="0"/>
              <a:t>large granular lymphocytes</a:t>
            </a:r>
          </a:p>
          <a:p>
            <a:r>
              <a:rPr lang="en-US" dirty="0"/>
              <a:t>	</a:t>
            </a:r>
            <a:r>
              <a:rPr lang="en-US" dirty="0" smtClean="0"/>
              <a:t>kill tumor cells, and viruses</a:t>
            </a:r>
          </a:p>
          <a:p>
            <a:r>
              <a:rPr lang="en-US" dirty="0"/>
              <a:t>	</a:t>
            </a:r>
            <a:r>
              <a:rPr lang="en-US" dirty="0" smtClean="0"/>
              <a:t>kill by releasing perforins</a:t>
            </a:r>
            <a:r>
              <a:rPr lang="en-US" dirty="0"/>
              <a:t> </a:t>
            </a:r>
            <a:r>
              <a:rPr lang="en-US" dirty="0" smtClean="0"/>
              <a:t>chemicals that rupture the membrane of the 	targeted cell</a:t>
            </a:r>
          </a:p>
          <a:p>
            <a:r>
              <a:rPr lang="en-US" dirty="0"/>
              <a:t>	</a:t>
            </a:r>
          </a:p>
          <a:p>
            <a:endParaRPr lang="en-US" dirty="0"/>
          </a:p>
        </p:txBody>
      </p:sp>
      <p:sp>
        <p:nvSpPr>
          <p:cNvPr id="3" name="Title 2"/>
          <p:cNvSpPr>
            <a:spLocks noGrp="1"/>
          </p:cNvSpPr>
          <p:nvPr>
            <p:ph type="title"/>
          </p:nvPr>
        </p:nvSpPr>
        <p:spPr/>
        <p:txBody>
          <a:bodyPr>
            <a:normAutofit fontScale="90000"/>
          </a:bodyPr>
          <a:lstStyle/>
          <a:p>
            <a:r>
              <a:rPr lang="en-US" dirty="0" smtClean="0"/>
              <a:t>Importance of phagocytosis and natural killer cells in nonspecific body defenses</a:t>
            </a:r>
            <a:endParaRPr lang="en-US" dirty="0"/>
          </a:p>
        </p:txBody>
      </p:sp>
    </p:spTree>
    <p:extLst>
      <p:ext uri="{BB962C8B-B14F-4D97-AF65-F5344CB8AC3E}">
        <p14:creationId xmlns:p14="http://schemas.microsoft.com/office/powerpoint/2010/main" val="1715996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7680960" cy="5090160"/>
          </a:xfrm>
        </p:spPr>
        <p:txBody>
          <a:bodyPr>
            <a:normAutofit/>
          </a:bodyPr>
          <a:lstStyle/>
          <a:p>
            <a:r>
              <a:rPr lang="en-US" sz="2400" dirty="0" smtClean="0"/>
              <a:t>Part of second line of defense</a:t>
            </a:r>
          </a:p>
          <a:p>
            <a:r>
              <a:rPr lang="en-US" sz="2400" dirty="0" smtClean="0"/>
              <a:t>Tissue damage stimulates the inflammatory mediators to release from mast cells found on connective tissue </a:t>
            </a:r>
          </a:p>
          <a:p>
            <a:r>
              <a:rPr lang="en-US" sz="2400" dirty="0"/>
              <a:t>	</a:t>
            </a:r>
            <a:r>
              <a:rPr lang="en-US" sz="2400" dirty="0" smtClean="0"/>
              <a:t>histamine</a:t>
            </a:r>
          </a:p>
          <a:p>
            <a:r>
              <a:rPr lang="en-US" sz="2400" dirty="0"/>
              <a:t>	</a:t>
            </a:r>
            <a:r>
              <a:rPr lang="en-US" sz="2400" dirty="0" smtClean="0"/>
              <a:t>prostaglandins</a:t>
            </a:r>
          </a:p>
          <a:p>
            <a:r>
              <a:rPr lang="en-US" sz="2400" dirty="0" smtClean="0"/>
              <a:t>	leukotrienes</a:t>
            </a:r>
          </a:p>
          <a:p>
            <a:r>
              <a:rPr lang="en-US" sz="2400" dirty="0"/>
              <a:t>	</a:t>
            </a:r>
            <a:r>
              <a:rPr lang="en-US" sz="2400" dirty="0" smtClean="0"/>
              <a:t>interleukins</a:t>
            </a:r>
          </a:p>
          <a:p>
            <a:r>
              <a:rPr lang="en-US" sz="2400" dirty="0" smtClean="0"/>
              <a:t>This attracts leukocytes to the area which is called chemotaxis making the area hot, red, swollen and painful---------this can lead to a fever but starts the body fighting off foreign invaders</a:t>
            </a:r>
          </a:p>
          <a:p>
            <a:endParaRPr lang="en-US" sz="2400" dirty="0"/>
          </a:p>
          <a:p>
            <a:endParaRPr lang="en-US" sz="2400" dirty="0"/>
          </a:p>
        </p:txBody>
      </p:sp>
      <p:sp>
        <p:nvSpPr>
          <p:cNvPr id="3" name="Title 2"/>
          <p:cNvSpPr>
            <a:spLocks noGrp="1"/>
          </p:cNvSpPr>
          <p:nvPr>
            <p:ph type="title"/>
          </p:nvPr>
        </p:nvSpPr>
        <p:spPr/>
        <p:txBody>
          <a:bodyPr/>
          <a:lstStyle/>
          <a:p>
            <a:r>
              <a:rPr lang="en-US" dirty="0" smtClean="0"/>
              <a:t>Inflammatory process</a:t>
            </a:r>
            <a:endParaRPr lang="en-US" dirty="0"/>
          </a:p>
        </p:txBody>
      </p:sp>
    </p:spTree>
    <p:extLst>
      <p:ext uri="{BB962C8B-B14F-4D97-AF65-F5344CB8AC3E}">
        <p14:creationId xmlns:p14="http://schemas.microsoft.com/office/powerpoint/2010/main" val="271234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endParaRPr lang="en-US" dirty="0"/>
          </a:p>
          <a:p>
            <a:r>
              <a:rPr lang="en-US" dirty="0" smtClean="0"/>
              <a:t>1)  Lymphatic Vessels</a:t>
            </a:r>
          </a:p>
          <a:p>
            <a:pPr marL="285750" indent="-285750">
              <a:buFont typeface="Arial" pitchFamily="34" charset="0"/>
              <a:buChar char="•"/>
            </a:pPr>
            <a:r>
              <a:rPr lang="en-US" dirty="0"/>
              <a:t>	</a:t>
            </a:r>
            <a:r>
              <a:rPr lang="en-US" dirty="0" smtClean="0"/>
              <a:t>Reach every organ in the body</a:t>
            </a:r>
            <a:r>
              <a:rPr lang="en-US" dirty="0"/>
              <a:t>	</a:t>
            </a:r>
            <a:endParaRPr lang="en-US" dirty="0" smtClean="0"/>
          </a:p>
          <a:p>
            <a:pPr marL="285750" indent="-285750">
              <a:buFont typeface="Arial" pitchFamily="34" charset="0"/>
              <a:buChar char="•"/>
            </a:pPr>
            <a:r>
              <a:rPr lang="en-US" dirty="0"/>
              <a:t> </a:t>
            </a:r>
            <a:r>
              <a:rPr lang="en-US" dirty="0" smtClean="0"/>
              <a:t>            Pick up the tissue fluid (lymph) and transport it to the heart</a:t>
            </a:r>
          </a:p>
          <a:p>
            <a:pPr marL="342900" indent="-342900">
              <a:buAutoNum type="arabicParenR" startAt="2"/>
            </a:pPr>
            <a:r>
              <a:rPr lang="en-US" dirty="0" smtClean="0"/>
              <a:t>Lymph Nodes</a:t>
            </a:r>
          </a:p>
          <a:p>
            <a:pPr marL="285750" indent="-285750">
              <a:buFont typeface="Arial" pitchFamily="34" charset="0"/>
              <a:buChar char="•"/>
            </a:pPr>
            <a:r>
              <a:rPr lang="en-US" dirty="0"/>
              <a:t> </a:t>
            </a:r>
            <a:r>
              <a:rPr lang="en-US" dirty="0" smtClean="0"/>
              <a:t>            Pea shaped tissue along the vessels that contain compartment 	sinuses that house lymphocytes and macrophages</a:t>
            </a:r>
          </a:p>
          <a:p>
            <a:pPr marL="285750" indent="-285750">
              <a:buFont typeface="Arial" pitchFamily="34" charset="0"/>
              <a:buChar char="•"/>
            </a:pPr>
            <a:r>
              <a:rPr lang="en-US" dirty="0" smtClean="0"/>
              <a:t>             Cleans the lymph fluid</a:t>
            </a:r>
          </a:p>
        </p:txBody>
      </p:sp>
      <p:sp>
        <p:nvSpPr>
          <p:cNvPr id="3" name="Title 2"/>
          <p:cNvSpPr>
            <a:spLocks noGrp="1"/>
          </p:cNvSpPr>
          <p:nvPr>
            <p:ph type="title"/>
          </p:nvPr>
        </p:nvSpPr>
        <p:spPr/>
        <p:txBody>
          <a:bodyPr>
            <a:normAutofit fontScale="90000"/>
          </a:bodyPr>
          <a:lstStyle/>
          <a:p>
            <a:r>
              <a:rPr lang="en-US" dirty="0" smtClean="0"/>
              <a:t>2 Major types of lymphatic structures</a:t>
            </a:r>
            <a:endParaRPr lang="en-US" dirty="0"/>
          </a:p>
        </p:txBody>
      </p:sp>
    </p:spTree>
    <p:extLst>
      <p:ext uri="{BB962C8B-B14F-4D97-AF65-F5344CB8AC3E}">
        <p14:creationId xmlns:p14="http://schemas.microsoft.com/office/powerpoint/2010/main" val="221904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randombar(horizontal)">
                                      <p:cBhvr>
                                        <p:cTn id="3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057400"/>
            <a:ext cx="7680960" cy="4495800"/>
          </a:xfrm>
        </p:spPr>
        <p:txBody>
          <a:bodyPr>
            <a:normAutofit/>
          </a:bodyPr>
          <a:lstStyle/>
          <a:p>
            <a:r>
              <a:rPr lang="en-US" sz="2800" dirty="0" err="1" smtClean="0"/>
              <a:t>Interferons</a:t>
            </a:r>
            <a:r>
              <a:rPr lang="en-US" sz="2800" dirty="0" smtClean="0"/>
              <a:t> IFNs- glycoproteins produces by 			several types of cells if invaded that 			interfere with viruses ability to 			replicate</a:t>
            </a:r>
          </a:p>
          <a:p>
            <a:r>
              <a:rPr lang="en-US" sz="2800" dirty="0" smtClean="0"/>
              <a:t>Complement- a group of about 20 inactive 			enzymes found in plasma that can 			lyses (break apart) foreign cells or 			mark them for phagocytic cells this is 		called </a:t>
            </a:r>
            <a:r>
              <a:rPr lang="en-US" sz="2800" dirty="0" err="1" smtClean="0"/>
              <a:t>opsonization</a:t>
            </a:r>
            <a:endParaRPr lang="en-US" sz="2800" dirty="0" smtClean="0"/>
          </a:p>
          <a:p>
            <a:endParaRPr lang="en-US" sz="2800" dirty="0"/>
          </a:p>
        </p:txBody>
      </p:sp>
      <p:sp>
        <p:nvSpPr>
          <p:cNvPr id="3" name="Title 2"/>
          <p:cNvSpPr>
            <a:spLocks noGrp="1"/>
          </p:cNvSpPr>
          <p:nvPr>
            <p:ph type="title"/>
          </p:nvPr>
        </p:nvSpPr>
        <p:spPr>
          <a:xfrm>
            <a:off x="352426" y="228600"/>
            <a:ext cx="7680960" cy="1828800"/>
          </a:xfrm>
        </p:spPr>
        <p:txBody>
          <a:bodyPr>
            <a:normAutofit/>
          </a:bodyPr>
          <a:lstStyle/>
          <a:p>
            <a:r>
              <a:rPr lang="en-US" sz="3200" dirty="0" smtClean="0"/>
              <a:t>Antimicrobial substances produced by the body that act as nonspecific defense</a:t>
            </a:r>
            <a:endParaRPr lang="en-US" sz="3200" dirty="0"/>
          </a:p>
        </p:txBody>
      </p:sp>
    </p:spTree>
    <p:extLst>
      <p:ext uri="{BB962C8B-B14F-4D97-AF65-F5344CB8AC3E}">
        <p14:creationId xmlns:p14="http://schemas.microsoft.com/office/powerpoint/2010/main" val="2523944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3200" dirty="0" smtClean="0"/>
              <a:t>Alerts us of infection</a:t>
            </a:r>
          </a:p>
          <a:p>
            <a:endParaRPr lang="en-US" sz="3200" dirty="0" smtClean="0"/>
          </a:p>
          <a:p>
            <a:r>
              <a:rPr lang="en-US" sz="3200" dirty="0" smtClean="0"/>
              <a:t>Fever facilitates immune reactions</a:t>
            </a:r>
          </a:p>
          <a:p>
            <a:endParaRPr lang="en-US" sz="3200" dirty="0" smtClean="0"/>
          </a:p>
          <a:p>
            <a:r>
              <a:rPr lang="en-US" sz="3200" dirty="0" smtClean="0"/>
              <a:t>Fever may inhibit the reproduction of some microbial pathogens</a:t>
            </a:r>
          </a:p>
          <a:p>
            <a:endParaRPr lang="en-US" sz="3200" dirty="0" smtClean="0"/>
          </a:p>
          <a:p>
            <a:r>
              <a:rPr lang="en-US" sz="3200" dirty="0" smtClean="0"/>
              <a:t>Too high can be dangerous </a:t>
            </a:r>
            <a:endParaRPr lang="en-US" sz="3200" dirty="0"/>
          </a:p>
        </p:txBody>
      </p:sp>
      <p:sp>
        <p:nvSpPr>
          <p:cNvPr id="3" name="Title 2"/>
          <p:cNvSpPr>
            <a:spLocks noGrp="1"/>
          </p:cNvSpPr>
          <p:nvPr>
            <p:ph type="title"/>
          </p:nvPr>
        </p:nvSpPr>
        <p:spPr/>
        <p:txBody>
          <a:bodyPr/>
          <a:lstStyle/>
          <a:p>
            <a:r>
              <a:rPr lang="en-US" dirty="0" smtClean="0"/>
              <a:t>How fever helps protect the body</a:t>
            </a:r>
            <a:endParaRPr lang="en-US" dirty="0"/>
          </a:p>
        </p:txBody>
      </p:sp>
    </p:spTree>
    <p:extLst>
      <p:ext uri="{BB962C8B-B14F-4D97-AF65-F5344CB8AC3E}">
        <p14:creationId xmlns:p14="http://schemas.microsoft.com/office/powerpoint/2010/main" val="2123999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Part of adaptive immunity which is specific and part of the third line of defense</a:t>
            </a:r>
          </a:p>
          <a:p>
            <a:endParaRPr lang="en-US" sz="2800" dirty="0"/>
          </a:p>
          <a:p>
            <a:r>
              <a:rPr lang="en-US" sz="2800" dirty="0" smtClean="0"/>
              <a:t>Antigens- a large molecule that  is a foreign invader that induces the immune system to respond in a specific way</a:t>
            </a:r>
          </a:p>
          <a:p>
            <a:r>
              <a:rPr lang="en-US" sz="2800" dirty="0" err="1" smtClean="0"/>
              <a:t>Haptens</a:t>
            </a:r>
            <a:r>
              <a:rPr lang="en-US" sz="2800" dirty="0" smtClean="0"/>
              <a:t>- are incomplete antigens, very small molecules that first must bind to a protein before they can induce an immune response</a:t>
            </a:r>
            <a:endParaRPr lang="en-US" sz="2800" dirty="0"/>
          </a:p>
        </p:txBody>
      </p:sp>
      <p:sp>
        <p:nvSpPr>
          <p:cNvPr id="3" name="Title 2"/>
          <p:cNvSpPr>
            <a:spLocks noGrp="1"/>
          </p:cNvSpPr>
          <p:nvPr>
            <p:ph type="title"/>
          </p:nvPr>
        </p:nvSpPr>
        <p:spPr/>
        <p:txBody>
          <a:bodyPr/>
          <a:lstStyle/>
          <a:p>
            <a:r>
              <a:rPr lang="en-US" dirty="0" smtClean="0"/>
              <a:t>What is an antigen and </a:t>
            </a:r>
            <a:r>
              <a:rPr lang="en-US" dirty="0" err="1" smtClean="0"/>
              <a:t>hapten</a:t>
            </a:r>
            <a:endParaRPr lang="en-US" dirty="0"/>
          </a:p>
        </p:txBody>
      </p:sp>
    </p:spTree>
    <p:extLst>
      <p:ext uri="{BB962C8B-B14F-4D97-AF65-F5344CB8AC3E}">
        <p14:creationId xmlns:p14="http://schemas.microsoft.com/office/powerpoint/2010/main" val="290973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600" dirty="0" smtClean="0"/>
              <a:t>Third line of defense </a:t>
            </a:r>
          </a:p>
          <a:p>
            <a:r>
              <a:rPr lang="en-US" sz="3600" dirty="0" smtClean="0"/>
              <a:t>Attack specific agents</a:t>
            </a:r>
          </a:p>
          <a:p>
            <a:r>
              <a:rPr lang="en-US" sz="3600" dirty="0" smtClean="0"/>
              <a:t>Provided by 2 different types of lymphocytes B or T</a:t>
            </a:r>
          </a:p>
          <a:p>
            <a:r>
              <a:rPr lang="en-US" sz="3600" dirty="0" smtClean="0"/>
              <a:t>Both derive from the hematopoietic stem cells in the red bone marrow</a:t>
            </a:r>
          </a:p>
        </p:txBody>
      </p:sp>
      <p:sp>
        <p:nvSpPr>
          <p:cNvPr id="3" name="Title 2"/>
          <p:cNvSpPr>
            <a:spLocks noGrp="1"/>
          </p:cNvSpPr>
          <p:nvPr>
            <p:ph type="title"/>
          </p:nvPr>
        </p:nvSpPr>
        <p:spPr/>
        <p:txBody>
          <a:bodyPr>
            <a:normAutofit fontScale="90000"/>
          </a:bodyPr>
          <a:lstStyle/>
          <a:p>
            <a:r>
              <a:rPr lang="en-US" dirty="0" smtClean="0"/>
              <a:t>Adaptive Immunity-specific immunity</a:t>
            </a:r>
            <a:endParaRPr lang="en-US" dirty="0"/>
          </a:p>
        </p:txBody>
      </p:sp>
    </p:spTree>
    <p:extLst>
      <p:ext uri="{BB962C8B-B14F-4D97-AF65-F5344CB8AC3E}">
        <p14:creationId xmlns:p14="http://schemas.microsoft.com/office/powerpoint/2010/main" val="2120428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 cells don’t attack pathogens directly they produce antibodies to attack</a:t>
            </a:r>
          </a:p>
          <a:p>
            <a:endParaRPr lang="en-US" dirty="0"/>
          </a:p>
          <a:p>
            <a:r>
              <a:rPr lang="en-US" dirty="0" smtClean="0"/>
              <a:t>Antibodies are proteins called </a:t>
            </a:r>
            <a:r>
              <a:rPr lang="en-US" dirty="0" err="1" smtClean="0"/>
              <a:t>immunoglobulins</a:t>
            </a:r>
            <a:r>
              <a:rPr lang="en-US" dirty="0" smtClean="0"/>
              <a:t> </a:t>
            </a:r>
            <a:r>
              <a:rPr lang="en-US" dirty="0" err="1" smtClean="0"/>
              <a:t>Igs</a:t>
            </a:r>
            <a:r>
              <a:rPr lang="en-US" dirty="0" smtClean="0"/>
              <a:t> </a:t>
            </a:r>
          </a:p>
          <a:p>
            <a:endParaRPr lang="en-US" dirty="0"/>
          </a:p>
          <a:p>
            <a:r>
              <a:rPr lang="en-US" dirty="0" smtClean="0"/>
              <a:t>5 class of antibodies </a:t>
            </a:r>
          </a:p>
          <a:p>
            <a:endParaRPr lang="en-US" dirty="0"/>
          </a:p>
          <a:p>
            <a:r>
              <a:rPr lang="en-US" dirty="0" smtClean="0"/>
              <a:t>Some B cells are effector cells that do the work and some are memory cells that remember and recognize it if the body is invaded again by that same antigen</a:t>
            </a:r>
          </a:p>
          <a:p>
            <a:endParaRPr lang="en-US" dirty="0"/>
          </a:p>
          <a:p>
            <a:r>
              <a:rPr lang="en-US" dirty="0" smtClean="0"/>
              <a:t>B cells react to antigens in the plasma</a:t>
            </a:r>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B cells  Antibody-Mediated Immunity</a:t>
            </a:r>
            <a:endParaRPr lang="en-US" dirty="0"/>
          </a:p>
        </p:txBody>
      </p:sp>
    </p:spTree>
    <p:extLst>
      <p:ext uri="{BB962C8B-B14F-4D97-AF65-F5344CB8AC3E}">
        <p14:creationId xmlns:p14="http://schemas.microsoft.com/office/powerpoint/2010/main" val="3483444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 cells directly attack pathogens they don’t form antibodies</a:t>
            </a:r>
          </a:p>
          <a:p>
            <a:r>
              <a:rPr lang="en-US" dirty="0" smtClean="0"/>
              <a:t>T cells are lymphocytes that have passed through the thymus gland before migrating to the lymph nodes and spleen</a:t>
            </a:r>
          </a:p>
          <a:p>
            <a:r>
              <a:rPr lang="en-US" dirty="0" smtClean="0"/>
              <a:t>T cells react to cells that have already been infected. </a:t>
            </a:r>
          </a:p>
          <a:p>
            <a:r>
              <a:rPr lang="en-US" dirty="0" smtClean="0"/>
              <a:t>There are different kinds of t cells</a:t>
            </a:r>
          </a:p>
          <a:p>
            <a:r>
              <a:rPr lang="en-US" dirty="0" smtClean="0"/>
              <a:t>Effector T cells</a:t>
            </a:r>
          </a:p>
          <a:p>
            <a:r>
              <a:rPr lang="en-US" dirty="0" smtClean="0"/>
              <a:t>Memory T cells</a:t>
            </a:r>
          </a:p>
          <a:p>
            <a:r>
              <a:rPr lang="en-US" dirty="0" smtClean="0"/>
              <a:t>Killer T cells</a:t>
            </a:r>
          </a:p>
          <a:p>
            <a:r>
              <a:rPr lang="en-US" dirty="0" smtClean="0"/>
              <a:t>Helper T cells</a:t>
            </a:r>
          </a:p>
          <a:p>
            <a:endParaRPr lang="en-US" dirty="0"/>
          </a:p>
          <a:p>
            <a:endParaRPr lang="en-US" dirty="0"/>
          </a:p>
        </p:txBody>
      </p:sp>
      <p:sp>
        <p:nvSpPr>
          <p:cNvPr id="3" name="Title 2"/>
          <p:cNvSpPr>
            <a:spLocks noGrp="1"/>
          </p:cNvSpPr>
          <p:nvPr>
            <p:ph type="title"/>
          </p:nvPr>
        </p:nvSpPr>
        <p:spPr/>
        <p:txBody>
          <a:bodyPr/>
          <a:lstStyle/>
          <a:p>
            <a:r>
              <a:rPr lang="en-US" dirty="0" smtClean="0"/>
              <a:t>T cells – cell mediated immunity</a:t>
            </a:r>
            <a:endParaRPr lang="en-US" dirty="0"/>
          </a:p>
        </p:txBody>
      </p:sp>
    </p:spTree>
    <p:extLst>
      <p:ext uri="{BB962C8B-B14F-4D97-AF65-F5344CB8AC3E}">
        <p14:creationId xmlns:p14="http://schemas.microsoft.com/office/powerpoint/2010/main" val="385381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76200"/>
            <a:ext cx="36576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384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5791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321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571500"/>
            <a:ext cx="32385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827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Text Placeholder 2"/>
          <p:cNvSpPr>
            <a:spLocks noGrp="1"/>
          </p:cNvSpPr>
          <p:nvPr>
            <p:ph type="body" sz="quarter" idx="13"/>
          </p:nvPr>
        </p:nvSpPr>
        <p:spPr>
          <a:xfrm>
            <a:off x="352426" y="2514600"/>
            <a:ext cx="4572000" cy="2678836"/>
          </a:xfrm>
        </p:spPr>
        <p:txBody>
          <a:bodyPr/>
          <a:lstStyle/>
          <a:p>
            <a:pPr marL="285750" indent="-285750">
              <a:buFont typeface="Arial" pitchFamily="34" charset="0"/>
              <a:buChar char="•"/>
            </a:pPr>
            <a:r>
              <a:rPr lang="en-US" dirty="0" smtClean="0"/>
              <a:t>Drains excess fluid at capillary beds and takes the fluid back to the heart at the right lymphatic duct or the thoracic duct</a:t>
            </a:r>
          </a:p>
          <a:p>
            <a:pPr marL="285750" indent="-285750">
              <a:buFont typeface="Arial" pitchFamily="34" charset="0"/>
              <a:buChar char="•"/>
            </a:pPr>
            <a:r>
              <a:rPr lang="en-US" dirty="0" smtClean="0"/>
              <a:t>Destroys bacteria through the work of the lymphocytes in the lymph nodes</a:t>
            </a:r>
            <a:endParaRPr lang="en-US" dirty="0"/>
          </a:p>
        </p:txBody>
      </p:sp>
      <p:sp>
        <p:nvSpPr>
          <p:cNvPr id="4" name="Title 3"/>
          <p:cNvSpPr>
            <a:spLocks noGrp="1"/>
          </p:cNvSpPr>
          <p:nvPr>
            <p:ph type="title"/>
          </p:nvPr>
        </p:nvSpPr>
        <p:spPr>
          <a:xfrm>
            <a:off x="381000" y="685800"/>
            <a:ext cx="4572000" cy="1705992"/>
          </a:xfrm>
        </p:spPr>
        <p:txBody>
          <a:bodyPr>
            <a:normAutofit fontScale="90000"/>
          </a:bodyPr>
          <a:lstStyle/>
          <a:p>
            <a:r>
              <a:rPr lang="en-US" dirty="0" smtClean="0"/>
              <a:t>Lymphatic system is functionally related to CV system and immune system.</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295400"/>
            <a:ext cx="372225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19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itchFamily="34" charset="0"/>
              <a:buChar char="•"/>
            </a:pPr>
            <a:endParaRPr lang="en-US" dirty="0" smtClean="0"/>
          </a:p>
          <a:p>
            <a:pPr marL="285750" indent="-285750">
              <a:buFont typeface="Arial" pitchFamily="34" charset="0"/>
              <a:buChar char="•"/>
            </a:pPr>
            <a:r>
              <a:rPr lang="en-US" sz="2400" dirty="0" smtClean="0"/>
              <a:t>Clear fluid</a:t>
            </a:r>
          </a:p>
          <a:p>
            <a:pPr marL="285750" indent="-285750">
              <a:buFont typeface="Arial" pitchFamily="34" charset="0"/>
              <a:buChar char="•"/>
            </a:pPr>
            <a:r>
              <a:rPr lang="en-US" sz="2400" dirty="0" smtClean="0"/>
              <a:t>Resembles plasma</a:t>
            </a:r>
          </a:p>
          <a:p>
            <a:pPr marL="285750" indent="-285750">
              <a:buFont typeface="Arial" pitchFamily="34" charset="0"/>
              <a:buChar char="•"/>
            </a:pPr>
            <a:r>
              <a:rPr lang="en-US" sz="2400" dirty="0" smtClean="0"/>
              <a:t>Water</a:t>
            </a:r>
          </a:p>
          <a:p>
            <a:pPr marL="285750" indent="-285750">
              <a:buFont typeface="Arial" pitchFamily="34" charset="0"/>
              <a:buChar char="•"/>
            </a:pPr>
            <a:r>
              <a:rPr lang="en-US" sz="2400" dirty="0" smtClean="0"/>
              <a:t>Electrolytes</a:t>
            </a:r>
          </a:p>
          <a:p>
            <a:pPr marL="285750" indent="-285750">
              <a:buFont typeface="Arial" pitchFamily="34" charset="0"/>
              <a:buChar char="•"/>
            </a:pPr>
            <a:r>
              <a:rPr lang="en-US" sz="2400" dirty="0" smtClean="0"/>
              <a:t>Waste from metabolized cells</a:t>
            </a:r>
          </a:p>
          <a:p>
            <a:pPr marL="285750" indent="-285750">
              <a:buFont typeface="Arial" pitchFamily="34" charset="0"/>
              <a:buChar char="•"/>
            </a:pPr>
            <a:r>
              <a:rPr lang="en-US" sz="2400" dirty="0" smtClean="0"/>
              <a:t>Some protein</a:t>
            </a:r>
            <a:endParaRPr lang="en-US" sz="2400" dirty="0"/>
          </a:p>
        </p:txBody>
      </p:sp>
      <p:sp>
        <p:nvSpPr>
          <p:cNvPr id="3" name="Title 2"/>
          <p:cNvSpPr>
            <a:spLocks noGrp="1"/>
          </p:cNvSpPr>
          <p:nvPr>
            <p:ph type="title"/>
          </p:nvPr>
        </p:nvSpPr>
        <p:spPr/>
        <p:txBody>
          <a:bodyPr/>
          <a:lstStyle/>
          <a:p>
            <a:r>
              <a:rPr lang="en-US" dirty="0" smtClean="0"/>
              <a:t>           Composition of Lymph</a:t>
            </a:r>
            <a:endParaRPr lang="en-US" dirty="0"/>
          </a:p>
        </p:txBody>
      </p:sp>
    </p:spTree>
    <p:extLst>
      <p:ext uri="{BB962C8B-B14F-4D97-AF65-F5344CB8AC3E}">
        <p14:creationId xmlns:p14="http://schemas.microsoft.com/office/powerpoint/2010/main" val="632501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ipe(down)">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down)">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wipe(down)">
                                      <p:cBhvr>
                                        <p:cTn id="28" dur="5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wipe(down)">
                                      <p:cBhvr>
                                        <p:cTn id="33" dur="5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wipe(down)">
                                      <p:cBhvr>
                                        <p:cTn id="3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685800"/>
            <a:ext cx="7680960" cy="5501640"/>
          </a:xfrm>
        </p:spPr>
        <p:txBody>
          <a:bodyPr>
            <a:normAutofit/>
          </a:bodyPr>
          <a:lstStyle/>
          <a:p>
            <a:r>
              <a:rPr lang="en-US" sz="3200" dirty="0" smtClean="0"/>
              <a:t>Where Does lymph come from?</a:t>
            </a:r>
          </a:p>
          <a:p>
            <a:r>
              <a:rPr lang="en-US" sz="2400" dirty="0" smtClean="0"/>
              <a:t>-</a:t>
            </a:r>
            <a:r>
              <a:rPr lang="en-US" sz="2000" dirty="0" smtClean="0"/>
              <a:t>Formed from plasma during capillary exchange</a:t>
            </a:r>
          </a:p>
          <a:p>
            <a:endParaRPr lang="en-US" sz="2000" dirty="0" smtClean="0"/>
          </a:p>
          <a:p>
            <a:r>
              <a:rPr lang="en-US" sz="3200" dirty="0" smtClean="0"/>
              <a:t>Where does lymph go?</a:t>
            </a:r>
          </a:p>
          <a:p>
            <a:r>
              <a:rPr lang="en-US" sz="2400" dirty="0" smtClean="0"/>
              <a:t>-</a:t>
            </a:r>
            <a:r>
              <a:rPr lang="en-US" sz="2000" dirty="0" smtClean="0"/>
              <a:t>It is taken up into the lymphatic vessels at the capillary bed</a:t>
            </a:r>
          </a:p>
          <a:p>
            <a:r>
              <a:rPr lang="en-US" sz="2000" dirty="0" smtClean="0"/>
              <a:t>-lymphatic vessels carry it toward the heart and eventually empties it into the blood</a:t>
            </a:r>
            <a:endParaRPr lang="en-US" sz="2400" dirty="0"/>
          </a:p>
          <a:p>
            <a:endParaRPr lang="en-US" sz="2400" dirty="0"/>
          </a:p>
        </p:txBody>
      </p:sp>
      <p:sp>
        <p:nvSpPr>
          <p:cNvPr id="3" name="Title 2"/>
          <p:cNvSpPr>
            <a:spLocks noGrp="1"/>
          </p:cNvSpPr>
          <p:nvPr>
            <p:ph type="title"/>
          </p:nvPr>
        </p:nvSpPr>
        <p:spPr>
          <a:xfrm>
            <a:off x="352426" y="228600"/>
            <a:ext cx="7680960" cy="533400"/>
          </a:xfrm>
        </p:spPr>
        <p:txBody>
          <a:bodyPr>
            <a:normAutofit fontScale="90000"/>
          </a:bodyPr>
          <a:lstStyle/>
          <a:p>
            <a:endParaRPr lang="en-US" dirty="0"/>
          </a:p>
        </p:txBody>
      </p:sp>
    </p:spTree>
    <p:extLst>
      <p:ext uri="{BB962C8B-B14F-4D97-AF65-F5344CB8AC3E}">
        <p14:creationId xmlns:p14="http://schemas.microsoft.com/office/powerpoint/2010/main" val="19932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ircle(in)">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Title 2"/>
          <p:cNvSpPr>
            <a:spLocks noGrp="1"/>
          </p:cNvSpPr>
          <p:nvPr>
            <p:ph type="title"/>
          </p:nvPr>
        </p:nvSpPr>
        <p:spPr/>
        <p:txBody>
          <a:bodyPr>
            <a:normAutofit/>
          </a:bodyPr>
          <a:lstStyle/>
          <a:p>
            <a:r>
              <a:rPr lang="en-US" sz="3200" dirty="0" smtClean="0"/>
              <a:t>Location, histological structure &amp; functions of lymph nodes</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81200"/>
            <a:ext cx="5181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73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1000" fill="hold"/>
                                        <p:tgtEl>
                                          <p:spTgt spid="5122"/>
                                        </p:tgtEl>
                                        <p:attrNameLst>
                                          <p:attrName>ppt_w</p:attrName>
                                        </p:attrNameLst>
                                      </p:cBhvr>
                                      <p:tavLst>
                                        <p:tav tm="0">
                                          <p:val>
                                            <p:fltVal val="0"/>
                                          </p:val>
                                        </p:tav>
                                        <p:tav tm="100000">
                                          <p:val>
                                            <p:strVal val="#ppt_w"/>
                                          </p:val>
                                        </p:tav>
                                      </p:tavLst>
                                    </p:anim>
                                    <p:anim calcmode="lin" valueType="num">
                                      <p:cBhvr>
                                        <p:cTn id="14" dur="1000" fill="hold"/>
                                        <p:tgtEl>
                                          <p:spTgt spid="5122"/>
                                        </p:tgtEl>
                                        <p:attrNameLst>
                                          <p:attrName>ppt_h</p:attrName>
                                        </p:attrNameLst>
                                      </p:cBhvr>
                                      <p:tavLst>
                                        <p:tav tm="0">
                                          <p:val>
                                            <p:fltVal val="0"/>
                                          </p:val>
                                        </p:tav>
                                        <p:tav tm="100000">
                                          <p:val>
                                            <p:strVal val="#ppt_h"/>
                                          </p:val>
                                        </p:tav>
                                      </p:tavLst>
                                    </p:anim>
                                    <p:anim calcmode="lin" valueType="num">
                                      <p:cBhvr>
                                        <p:cTn id="15" dur="1000" fill="hold"/>
                                        <p:tgtEl>
                                          <p:spTgt spid="5122"/>
                                        </p:tgtEl>
                                        <p:attrNameLst>
                                          <p:attrName>style.rotation</p:attrName>
                                        </p:attrNameLst>
                                      </p:cBhvr>
                                      <p:tavLst>
                                        <p:tav tm="0">
                                          <p:val>
                                            <p:fltVal val="90"/>
                                          </p:val>
                                        </p:tav>
                                        <p:tav tm="100000">
                                          <p:val>
                                            <p:fltVal val="0"/>
                                          </p:val>
                                        </p:tav>
                                      </p:tavLst>
                                    </p:anim>
                                    <p:animEffect transition="in" filter="fade">
                                      <p:cBhvr>
                                        <p:cTn id="16"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676</TotalTime>
  <Words>832</Words>
  <Application>Microsoft Office PowerPoint</Application>
  <PresentationFormat>On-screen Show (4:3)</PresentationFormat>
  <Paragraphs>113</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Corbel</vt:lpstr>
      <vt:lpstr>Tahoma</vt:lpstr>
      <vt:lpstr>Tunga</vt:lpstr>
      <vt:lpstr>Mylar</vt:lpstr>
      <vt:lpstr>LYMPHATIC &amp; IMMUNE SYSTEM</vt:lpstr>
      <vt:lpstr>2 Major types of lymphatic structures</vt:lpstr>
      <vt:lpstr>PowerPoint Presentation</vt:lpstr>
      <vt:lpstr>PowerPoint Presentation</vt:lpstr>
      <vt:lpstr>PowerPoint Presentation</vt:lpstr>
      <vt:lpstr>Lymphatic system is functionally related to CV system and immune system.</vt:lpstr>
      <vt:lpstr>           Composition of Lymph</vt:lpstr>
      <vt:lpstr>PowerPoint Presentation</vt:lpstr>
      <vt:lpstr>Location, histological structure &amp; functions of lymph nodes</vt:lpstr>
      <vt:lpstr>PowerPoint Presentation</vt:lpstr>
      <vt:lpstr>      Other Lymphoid Structures</vt:lpstr>
      <vt:lpstr>                 Tonsils and Anodes</vt:lpstr>
      <vt:lpstr>  Thymus Gland</vt:lpstr>
      <vt:lpstr>PowerPoint Presentation</vt:lpstr>
      <vt:lpstr>   Spleen</vt:lpstr>
      <vt:lpstr>PowerPoint Presentation</vt:lpstr>
      <vt:lpstr>           Protective function of surface          membrane barriers</vt:lpstr>
      <vt:lpstr>Importance of phagocytosis and natural killer cells in nonspecific body defenses</vt:lpstr>
      <vt:lpstr>Inflammatory process</vt:lpstr>
      <vt:lpstr>Antimicrobial substances produced by the body that act as nonspecific defense</vt:lpstr>
      <vt:lpstr>How fever helps protect the body</vt:lpstr>
      <vt:lpstr>What is an antigen and hapten</vt:lpstr>
      <vt:lpstr>Adaptive Immunity-specific immunity</vt:lpstr>
      <vt:lpstr>B cells  Antibody-Mediated Immunity</vt:lpstr>
      <vt:lpstr>T cells – cell mediated immunity</vt:lpstr>
    </vt:vector>
  </TitlesOfParts>
  <Company>HPTC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LYMPHATIC &amp; IMMUNE SYSTEM</dc:title>
  <dc:creator>Fisher, Phil</dc:creator>
  <cp:lastModifiedBy>Cottom, Polly</cp:lastModifiedBy>
  <cp:revision>24</cp:revision>
  <cp:lastPrinted>2016-02-29T14:08:30Z</cp:lastPrinted>
  <dcterms:created xsi:type="dcterms:W3CDTF">2011-10-10T13:17:03Z</dcterms:created>
  <dcterms:modified xsi:type="dcterms:W3CDTF">2016-03-02T20:33:23Z</dcterms:modified>
</cp:coreProperties>
</file>