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91" r:id="rId14"/>
    <p:sldId id="286" r:id="rId15"/>
    <p:sldId id="287" r:id="rId16"/>
    <p:sldId id="288" r:id="rId17"/>
    <p:sldId id="289" r:id="rId18"/>
    <p:sldId id="290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5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49F6C-4C1C-4F55-B02F-59350A37316B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8D42E-0DFB-4C8A-96E3-374D4D371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20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36B46-D6A4-4E7E-89BC-DC67D1B10019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345C2-B3B9-4BCD-A1C4-53CBE676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345C2-B3B9-4BCD-A1C4-53CBE6763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0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6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0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06A58-7016-4D59-9087-DD69E1DA075F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445C-26CD-42CB-98D9-5437B054A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7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hw.org/display/PPF/DocID/48513/Nav/1/router.as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TB8RpY0ag" TargetMode="External"/><Relationship Id="rId2" Type="http://schemas.openxmlformats.org/officeDocument/2006/relationships/hyperlink" Target="http://www.healthline.com/human-body-maps/portal-vei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jznS5psyp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IRkisEtzsk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cAF34MPp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3jX1FYG-M" TargetMode="External"/><Relationship Id="rId2" Type="http://schemas.openxmlformats.org/officeDocument/2006/relationships/hyperlink" Target="https://www.youtube.com/watch?v=h8B3JBW_mX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wilkes.med.ucla.edu/intro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Z4daFwMa8" TargetMode="External"/><Relationship Id="rId2" Type="http://schemas.openxmlformats.org/officeDocument/2006/relationships/hyperlink" Target="https://www.youtube.com/watch?v=T4x7-2HKtJ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438399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1.  Describe the location of the heart in body and identify its major anatomical areas on a model of diagram.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05000"/>
            <a:ext cx="8534400" cy="4724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	Size of a fist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  	Lies toward the left side</a:t>
            </a:r>
          </a:p>
          <a:p>
            <a:pPr algn="l"/>
            <a:r>
              <a:rPr lang="en-US" sz="2000" dirty="0" smtClean="0"/>
              <a:t>	Between the lungs</a:t>
            </a:r>
          </a:p>
          <a:p>
            <a:pPr algn="l"/>
            <a:r>
              <a:rPr lang="en-US" sz="2000" dirty="0" smtClean="0"/>
              <a:t>	Above </a:t>
            </a:r>
            <a:r>
              <a:rPr lang="en-US" sz="2000" dirty="0" err="1"/>
              <a:t>d</a:t>
            </a:r>
            <a:r>
              <a:rPr lang="en-US" sz="2000" dirty="0" err="1" smtClean="0"/>
              <a:t>iaphagm</a:t>
            </a:r>
            <a:endParaRPr lang="en-US" sz="2000" dirty="0" smtClean="0"/>
          </a:p>
          <a:p>
            <a:pPr algn="l"/>
            <a:r>
              <a:rPr lang="en-US" sz="2000" dirty="0" smtClean="0"/>
              <a:t>	Apex pointed toward the 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left located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rib</a:t>
            </a:r>
          </a:p>
          <a:p>
            <a:pPr algn="l"/>
            <a:r>
              <a:rPr lang="en-US" sz="2000" dirty="0" smtClean="0"/>
              <a:t>	Surrounded and 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supported by the</a:t>
            </a:r>
          </a:p>
          <a:p>
            <a:pPr algn="l"/>
            <a:r>
              <a:rPr lang="en-US" sz="2000" dirty="0"/>
              <a:t>	</a:t>
            </a:r>
            <a:r>
              <a:rPr lang="en-US" sz="2000" dirty="0" smtClean="0"/>
              <a:t>pericardium</a:t>
            </a:r>
            <a:endParaRPr lang="en-US" sz="2000" dirty="0"/>
          </a:p>
        </p:txBody>
      </p:sp>
      <p:pic>
        <p:nvPicPr>
          <p:cNvPr id="4" name="Picture 3" descr="http://www.tridenthealthblog.com/images/medium/8402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54" y="1600200"/>
            <a:ext cx="5286375" cy="64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eart 4"/>
          <p:cNvSpPr/>
          <p:nvPr/>
        </p:nvSpPr>
        <p:spPr>
          <a:xfrm>
            <a:off x="826363" y="2057400"/>
            <a:ext cx="228600" cy="152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Heart 5"/>
          <p:cNvSpPr/>
          <p:nvPr/>
        </p:nvSpPr>
        <p:spPr>
          <a:xfrm>
            <a:off x="800100" y="2451717"/>
            <a:ext cx="228600" cy="152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Heart 6"/>
          <p:cNvSpPr/>
          <p:nvPr/>
        </p:nvSpPr>
        <p:spPr>
          <a:xfrm>
            <a:off x="837090" y="2819400"/>
            <a:ext cx="228600" cy="152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Heart 7"/>
          <p:cNvSpPr/>
          <p:nvPr/>
        </p:nvSpPr>
        <p:spPr>
          <a:xfrm>
            <a:off x="838200" y="3124200"/>
            <a:ext cx="228600" cy="152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Heart 8"/>
          <p:cNvSpPr/>
          <p:nvPr/>
        </p:nvSpPr>
        <p:spPr>
          <a:xfrm>
            <a:off x="834870" y="3505200"/>
            <a:ext cx="228600" cy="152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0" name="Heart 9"/>
          <p:cNvSpPr/>
          <p:nvPr/>
        </p:nvSpPr>
        <p:spPr>
          <a:xfrm>
            <a:off x="838200" y="4260542"/>
            <a:ext cx="228600" cy="152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Depolarization-electrical activity that triggers a contraction of the heart muscle</a:t>
            </a:r>
          </a:p>
          <a:p>
            <a:pPr lvl="1"/>
            <a:r>
              <a:rPr lang="en-US" dirty="0" smtClean="0"/>
              <a:t>Also known as systole</a:t>
            </a:r>
          </a:p>
          <a:p>
            <a:pPr lvl="1"/>
            <a:r>
              <a:rPr lang="en-US" dirty="0" smtClean="0"/>
              <a:t>Systolic blood pressure force with witch blood pushes against artery walls when ventricle's contract</a:t>
            </a:r>
            <a:endParaRPr lang="en-US" dirty="0"/>
          </a:p>
          <a:p>
            <a:r>
              <a:rPr lang="en-US" dirty="0" smtClean="0"/>
              <a:t>Repolarization-resting state</a:t>
            </a:r>
          </a:p>
          <a:p>
            <a:pPr lvl="1"/>
            <a:r>
              <a:rPr lang="en-US" dirty="0" smtClean="0"/>
              <a:t>Also known as diastole relaxation of heart during witch chambers fill with blood</a:t>
            </a:r>
          </a:p>
          <a:p>
            <a:pPr lvl="1"/>
            <a:r>
              <a:rPr lang="en-US" dirty="0" smtClean="0"/>
              <a:t>Diastolic blood pressure in arteries when heart relaxes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5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6.  Compare and contrast the structure an functions of arteries, veins, capillaries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Arteries- tough, elastic, carry oxygenated blood away from heart, largest size of thumb, smallest called arterioles size of a hair</a:t>
            </a:r>
          </a:p>
          <a:p>
            <a:endParaRPr lang="en-US" dirty="0"/>
          </a:p>
          <a:p>
            <a:r>
              <a:rPr lang="en-US" dirty="0" smtClean="0"/>
              <a:t>Veins- carry deoxygenated blood to the heart, smallest are called </a:t>
            </a:r>
            <a:r>
              <a:rPr lang="en-US" dirty="0" err="1" smtClean="0"/>
              <a:t>venules</a:t>
            </a:r>
            <a:r>
              <a:rPr lang="en-US" dirty="0" smtClean="0"/>
              <a:t>, valves are present</a:t>
            </a:r>
          </a:p>
          <a:p>
            <a:endParaRPr lang="en-US" dirty="0"/>
          </a:p>
          <a:p>
            <a:r>
              <a:rPr lang="en-US" dirty="0" smtClean="0"/>
              <a:t>Capillaries- point arteries and veins connect, thin fragile one epithelial cell thick allowing exchange of O2 and CO2</a:t>
            </a:r>
          </a:p>
        </p:txBody>
      </p:sp>
    </p:spTree>
    <p:extLst>
      <p:ext uri="{BB962C8B-B14F-4D97-AF65-F5344CB8AC3E}">
        <p14:creationId xmlns:p14="http://schemas.microsoft.com/office/powerpoint/2010/main" val="157161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r>
              <a:rPr lang="en-US" sz="3100" dirty="0" smtClean="0"/>
              <a:t>.  Define vasoconstriction and </a:t>
            </a:r>
            <a:r>
              <a:rPr lang="en-US" sz="2800" dirty="0" smtClean="0"/>
              <a:t>vasodilation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Constriction- vessels get smaller in diameter, increasing blood pressure</a:t>
            </a:r>
          </a:p>
          <a:p>
            <a:r>
              <a:rPr lang="en-US" dirty="0" smtClean="0"/>
              <a:t>Dilation- vessels get larger in diameter, decreasing blood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1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362200" cy="4525963"/>
          </a:xfrm>
        </p:spPr>
        <p:txBody>
          <a:bodyPr/>
          <a:lstStyle/>
          <a:p>
            <a:r>
              <a:rPr lang="en-US" dirty="0"/>
              <a:t>8.  Identify the body's major arteries and veins, and name body region supplied my each</a:t>
            </a:r>
          </a:p>
        </p:txBody>
      </p:sp>
      <p:pic>
        <p:nvPicPr>
          <p:cNvPr id="5" name="Picture 1" descr="http://www.udel.edu/PR/UDaily/2007/oct/Circulatorysysteml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"/>
            <a:ext cx="4541579" cy="7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35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/>
              <a:t>9.  Discuss the unique features of special circulations of the body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 dirty="0" smtClean="0"/>
              <a:t>Arterial to the brain</a:t>
            </a:r>
          </a:p>
          <a:p>
            <a:pPr marL="0" indent="0">
              <a:buNone/>
            </a:pPr>
            <a:r>
              <a:rPr lang="en-US" altLang="en-US" sz="900" dirty="0">
                <a:hlinkClick r:id="rId2"/>
              </a:rPr>
              <a:t>http://www.chw.org/display/PPF/DocID/48513/Nav/1/router.asp</a:t>
            </a:r>
            <a:endParaRPr lang="en-US" altLang="en-US" sz="900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3" descr="major arteries of the head neck and bra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6101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7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Hepatic portal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http://www.healthline.com/human-body-maps/portal-vein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>
                <a:hlinkClick r:id="rId3"/>
              </a:rPr>
              <a:t>https://</a:t>
            </a:r>
            <a:r>
              <a:rPr lang="en-US" altLang="en-US" smtClean="0">
                <a:hlinkClick r:id="rId3"/>
              </a:rPr>
              <a:t>www.youtube.com/watch?v=czTB8RpY0ag</a:t>
            </a:r>
            <a:endParaRPr lang="en-US" altLang="en-US" smtClean="0"/>
          </a:p>
          <a:p>
            <a:endParaRPr lang="en-US" altLang="en-US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6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Pulmonary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http://www.youtube.com/watch?v=0jznS5psypI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0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Fetal Circulation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819400" y="34290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2"/>
              </a:rPr>
              <a:t>http://www.youtube.com/watch?v=-IRkisEtzsk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829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https://www.youtube.com/watch?v=AIcAF34MPpU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Excellent overview video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10. List and explain the factors that influence blood pressure and describe how blood pressure is regulated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Normal BP is 120/80</a:t>
            </a:r>
          </a:p>
          <a:p>
            <a:r>
              <a:rPr lang="en-US" dirty="0" smtClean="0"/>
              <a:t>Systolic/diastolic</a:t>
            </a:r>
          </a:p>
          <a:p>
            <a:r>
              <a:rPr lang="en-US" dirty="0" smtClean="0"/>
              <a:t>Too high called hypertension</a:t>
            </a:r>
          </a:p>
          <a:p>
            <a:r>
              <a:rPr lang="en-US" dirty="0" smtClean="0"/>
              <a:t>Too low </a:t>
            </a:r>
            <a:r>
              <a:rPr lang="en-US" dirty="0" smtClean="0"/>
              <a:t>hypotension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52879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https://www.youtube.com/watch?v=h8B3JBW_mX8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www.youtube.com/watch?v=xS3jX1FYG-M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4"/>
              </a:rPr>
              <a:t>http://www.wilkes.med.ucla.edu/intro.html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 descr="https://s-media-cache-ak0.pinimg.com/564x/f7/65/91/f7659101711634175243de64b3d60e7c.jp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244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1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BP is controlled by rapid and slow mechanisms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Rapid: </a:t>
            </a:r>
          </a:p>
          <a:p>
            <a:pPr lvl="1"/>
            <a:r>
              <a:rPr lang="en-US" dirty="0" smtClean="0"/>
              <a:t> baroreceptors in aortic arch and carotid sinus carry sensory impulse to cranial nerve IX glossopharyngeal and X </a:t>
            </a:r>
            <a:r>
              <a:rPr lang="en-US" dirty="0" err="1" smtClean="0"/>
              <a:t>vagus</a:t>
            </a:r>
            <a:endParaRPr lang="en-US" dirty="0" smtClean="0"/>
          </a:p>
          <a:p>
            <a:pPr lvl="1"/>
            <a:r>
              <a:rPr lang="en-US" dirty="0" smtClean="0"/>
              <a:t>The medulla oblongata interprets the data and sends a message for a ANS to vasodilate or vasoconstrictor vessels and increase or decrease the HR</a:t>
            </a:r>
          </a:p>
          <a:p>
            <a:pPr lvl="1"/>
            <a:r>
              <a:rPr lang="en-US" dirty="0" smtClean="0"/>
              <a:t>In turn increasing or decreasing cardiac output</a:t>
            </a:r>
          </a:p>
          <a:p>
            <a:pPr lvl="1"/>
            <a:r>
              <a:rPr lang="en-US" dirty="0" smtClean="0"/>
              <a:t>In turn increasing or decreasing BP</a:t>
            </a:r>
          </a:p>
          <a:p>
            <a:r>
              <a:rPr lang="en-US" dirty="0" smtClean="0"/>
              <a:t>Also epinephrine and norepinephrine hormones cause vasoconstriction in fight or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BP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Kidneys control the renin-angiotensin-aldosterone levels that increase blood volume and cause vasoconstriction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 Describe the structure and function of capillary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Capillaries connect arterioles and </a:t>
            </a:r>
            <a:r>
              <a:rPr lang="en-US" dirty="0" err="1" smtClean="0"/>
              <a:t>venules</a:t>
            </a:r>
            <a:endParaRPr lang="en-US" dirty="0"/>
          </a:p>
          <a:p>
            <a:r>
              <a:rPr lang="en-US" dirty="0" smtClean="0"/>
              <a:t>Capillary walls are one cell thick allowing exchange of nutrients between blood and body cells or blood and O2 or CO2 in the lung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 Describe the fetal circulation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Umbilical vein</a:t>
            </a:r>
          </a:p>
          <a:p>
            <a:r>
              <a:rPr lang="en-US" dirty="0" smtClean="0"/>
              <a:t>Ductus </a:t>
            </a:r>
            <a:r>
              <a:rPr lang="en-US" dirty="0" err="1" smtClean="0"/>
              <a:t>Venosis</a:t>
            </a:r>
            <a:r>
              <a:rPr lang="en-US" dirty="0" smtClean="0"/>
              <a:t>- umbilical vein to inferior vena cava</a:t>
            </a:r>
          </a:p>
          <a:p>
            <a:r>
              <a:rPr lang="en-US" dirty="0" smtClean="0"/>
              <a:t>Foramen </a:t>
            </a:r>
            <a:r>
              <a:rPr lang="en-US" dirty="0" err="1" smtClean="0"/>
              <a:t>ovale</a:t>
            </a:r>
            <a:r>
              <a:rPr lang="en-US" dirty="0" smtClean="0"/>
              <a:t>- opening btw R and L atriums</a:t>
            </a:r>
          </a:p>
          <a:p>
            <a:r>
              <a:rPr lang="en-US" dirty="0" smtClean="0"/>
              <a:t>Ductus </a:t>
            </a:r>
            <a:r>
              <a:rPr lang="en-US" dirty="0" err="1" smtClean="0"/>
              <a:t>Arteriosis</a:t>
            </a:r>
            <a:r>
              <a:rPr lang="en-US" dirty="0" smtClean="0"/>
              <a:t>- vessel btw pulmonary arteries and Aortic arch</a:t>
            </a:r>
          </a:p>
          <a:p>
            <a:r>
              <a:rPr lang="en-US" dirty="0" smtClean="0"/>
              <a:t>Umbilical artery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1</a:t>
            </a:r>
            <a:r>
              <a:rPr lang="en-US" sz="3600" dirty="0" smtClean="0"/>
              <a:t>.  Describe the composition and physical characteristics of whole blood and explain why it is classified as a connective tissue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smtClean="0"/>
              <a:t>It connects everything together in circulatory system bringing O2, nutrients, and hormones to cells and tissue</a:t>
            </a:r>
          </a:p>
          <a:p>
            <a:r>
              <a:rPr lang="en-US" dirty="0" smtClean="0"/>
              <a:t>Erythrocytes-RBC-transport 02</a:t>
            </a:r>
          </a:p>
          <a:p>
            <a:r>
              <a:rPr lang="en-US" dirty="0" smtClean="0"/>
              <a:t>Leukocytes-WBC-protect against infection</a:t>
            </a:r>
          </a:p>
          <a:p>
            <a:r>
              <a:rPr lang="en-US" dirty="0" smtClean="0"/>
              <a:t>Thrombocytes-Platelets- clot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List the functions of the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Transportation-02, C02, nutrients, waste, hormones</a:t>
            </a:r>
          </a:p>
          <a:p>
            <a:r>
              <a:rPr lang="en-US" dirty="0" smtClean="0"/>
              <a:t>Regulation- pH, fluid balance and osmotic pressure, heat</a:t>
            </a:r>
          </a:p>
          <a:p>
            <a:r>
              <a:rPr lang="en-US" dirty="0" smtClean="0"/>
              <a:t>Protection- from pathogens and blood loss in injury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3.  Discuss the composition and function of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8" y="12192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90% water</a:t>
            </a:r>
          </a:p>
          <a:p>
            <a:r>
              <a:rPr lang="en-US" dirty="0" smtClean="0"/>
              <a:t>protein-albumin mostly</a:t>
            </a:r>
          </a:p>
          <a:p>
            <a:r>
              <a:rPr lang="en-US" dirty="0" smtClean="0"/>
              <a:t>Clotting factors</a:t>
            </a:r>
          </a:p>
          <a:p>
            <a:r>
              <a:rPr lang="en-US" dirty="0" smtClean="0"/>
              <a:t>Antibodies</a:t>
            </a:r>
          </a:p>
          <a:p>
            <a:r>
              <a:rPr lang="en-US" dirty="0" smtClean="0"/>
              <a:t>Enzymes</a:t>
            </a:r>
          </a:p>
          <a:p>
            <a:r>
              <a:rPr lang="en-US" dirty="0" smtClean="0"/>
              <a:t>Nutrients:	Glucose-amino acids-lipids-electrolytes (chloride, carbonate, phosphate, sodium, </a:t>
            </a:r>
            <a:r>
              <a:rPr lang="en-US" dirty="0" smtClean="0"/>
              <a:t>potassium, </a:t>
            </a:r>
            <a:r>
              <a:rPr lang="en-US" dirty="0" smtClean="0"/>
              <a:t>calcium, magnesium)-vitamins</a:t>
            </a:r>
          </a:p>
          <a:p>
            <a:r>
              <a:rPr lang="en-US" dirty="0" smtClean="0"/>
              <a:t>Hormones</a:t>
            </a:r>
          </a:p>
          <a:p>
            <a:r>
              <a:rPr lang="en-US" dirty="0" smtClean="0"/>
              <a:t>Drugs</a:t>
            </a:r>
          </a:p>
          <a:p>
            <a:r>
              <a:rPr lang="en-US" dirty="0" smtClean="0"/>
              <a:t>Waist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Describe </a:t>
            </a:r>
            <a:r>
              <a:rPr lang="en-US" dirty="0" smtClean="0"/>
              <a:t>the blood clotting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Stage I-Injury to vessel wall activated clotting factor producing prothrombin activator (PTA)</a:t>
            </a:r>
          </a:p>
          <a:p>
            <a:r>
              <a:rPr lang="en-US" dirty="0" smtClean="0"/>
              <a:t>Stage II-In the presence of calcium, platelet chemicals, and PTA prothrombin is activated to form thrombin</a:t>
            </a:r>
          </a:p>
          <a:p>
            <a:r>
              <a:rPr lang="en-US" dirty="0" smtClean="0"/>
              <a:t>Stage III-</a:t>
            </a:r>
            <a:r>
              <a:rPr lang="en-US" dirty="0" err="1" smtClean="0"/>
              <a:t>Trombin</a:t>
            </a:r>
            <a:r>
              <a:rPr lang="en-US" dirty="0" smtClean="0"/>
              <a:t> activate fibrinogen forming fibrin net that traps blood cells and forms the clot.  Other Factors stabilize and strengthen the clot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5. Describe </a:t>
            </a:r>
            <a:r>
              <a:rPr lang="en-US" sz="2800" dirty="0" smtClean="0"/>
              <a:t>the ABO Rh blood groups and explain the basis of transfusion reaction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Type A has A antigen on the RBC and anti B antibodies in the plasma</a:t>
            </a:r>
          </a:p>
          <a:p>
            <a:r>
              <a:rPr lang="en-US" dirty="0" smtClean="0"/>
              <a:t>Type B has B antigen on the RBC and anti A antibodies in the plasma</a:t>
            </a:r>
          </a:p>
          <a:p>
            <a:r>
              <a:rPr lang="en-US" dirty="0" smtClean="0"/>
              <a:t>Type AB has A and B antigens on the RBC and no antibodies in plasma (universal </a:t>
            </a:r>
            <a:r>
              <a:rPr lang="en-US" dirty="0" err="1" smtClean="0"/>
              <a:t>recipiant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Type O has no antigens on the RBC and has A and B antibodies in the plasma (universal donor)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Rh positive person has Rh antigen on the RBC</a:t>
            </a:r>
          </a:p>
          <a:p>
            <a:r>
              <a:rPr lang="en-US" dirty="0" smtClean="0"/>
              <a:t>Rh negative does not have Rh antigen and may develop anti-Rh antibodies if exposed to Rh positive blood</a:t>
            </a:r>
          </a:p>
          <a:p>
            <a:r>
              <a:rPr lang="en-US" dirty="0" smtClean="0"/>
              <a:t>Rh negative mother caring Rh positive baby may cause antigen-antibody reaction leading to erythroblastosis </a:t>
            </a:r>
            <a:r>
              <a:rPr lang="en-US" dirty="0" err="1" smtClean="0"/>
              <a:t>fetalis</a:t>
            </a:r>
            <a:endParaRPr lang="en-US" dirty="0" smtClean="0"/>
          </a:p>
          <a:p>
            <a:r>
              <a:rPr lang="en-US" dirty="0" smtClean="0"/>
              <a:t>Rh positive person can have positive and </a:t>
            </a:r>
            <a:r>
              <a:rPr lang="en-US" smtClean="0"/>
              <a:t>negative transfusion</a:t>
            </a:r>
            <a:endParaRPr lang="en-US" dirty="0" smtClean="0"/>
          </a:p>
          <a:p>
            <a:r>
              <a:rPr lang="en-US" dirty="0" smtClean="0"/>
              <a:t>Rh negative only negative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2.  Name the coverings of the heart.</a:t>
            </a:r>
            <a:endParaRPr lang="en-US" sz="2800" dirty="0"/>
          </a:p>
        </p:txBody>
      </p:sp>
      <p:pic>
        <p:nvPicPr>
          <p:cNvPr id="4" name="Content Placeholder 3" descr="http://session.masteringaandp.com/problemAsset/1531858/1/MariebHAP09_18-03_artques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4735"/>
            <a:ext cx="7924800" cy="34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Y:\pcottom\AppData\Local\Microsoft\Windows\Temporary Internet Files\Content.IE5\CN9QYK4Z\cardimage_3763173_013486204182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91000"/>
            <a:ext cx="3276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mages.slideplayer.com/9/2539969/slides/slide_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4053396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2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 Explain the importance of testing as a diagnostic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Detecting anemic forms of disease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Clotting disorders and bleeding times</a:t>
            </a:r>
          </a:p>
          <a:p>
            <a:r>
              <a:rPr lang="en-US" dirty="0" smtClean="0"/>
              <a:t>Electrolyte and fluid imbalance</a:t>
            </a:r>
          </a:p>
          <a:p>
            <a:r>
              <a:rPr lang="en-US" dirty="0" smtClean="0"/>
              <a:t>Toxicity</a:t>
            </a:r>
          </a:p>
          <a:p>
            <a:r>
              <a:rPr lang="en-US" dirty="0" smtClean="0"/>
              <a:t>Pregnancy</a:t>
            </a:r>
          </a:p>
          <a:p>
            <a:r>
              <a:rPr lang="en-US" dirty="0" smtClean="0"/>
              <a:t>Drug levels</a:t>
            </a:r>
          </a:p>
          <a:p>
            <a:r>
              <a:rPr lang="en-US" dirty="0" smtClean="0"/>
              <a:t>Cholesterol and levels and cardiac enzymes</a:t>
            </a:r>
          </a:p>
          <a:p>
            <a:r>
              <a:rPr lang="en-US" dirty="0" smtClean="0"/>
              <a:t>Liver functioning</a:t>
            </a:r>
          </a:p>
          <a:p>
            <a:r>
              <a:rPr lang="en-US" dirty="0" smtClean="0"/>
              <a:t>Blood sugar</a:t>
            </a:r>
          </a:p>
          <a:p>
            <a:r>
              <a:rPr lang="en-US" dirty="0" smtClean="0"/>
              <a:t>Arthritis</a:t>
            </a:r>
          </a:p>
          <a:p>
            <a:r>
              <a:rPr lang="en-US" dirty="0" smtClean="0"/>
              <a:t>Lupus</a:t>
            </a:r>
          </a:p>
          <a:p>
            <a:r>
              <a:rPr lang="en-US" dirty="0" smtClean="0"/>
              <a:t>STDs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MARTInkShape-1"/>
          <p:cNvSpPr/>
          <p:nvPr/>
        </p:nvSpPr>
        <p:spPr>
          <a:xfrm>
            <a:off x="3914790" y="3736182"/>
            <a:ext cx="2125236" cy="942554"/>
          </a:xfrm>
          <a:custGeom>
            <a:avLst/>
            <a:gdLst/>
            <a:ahLst/>
            <a:cxnLst/>
            <a:rect l="0" t="0" r="0" b="0"/>
            <a:pathLst>
              <a:path w="2125236" h="942554">
                <a:moveTo>
                  <a:pt x="107141" y="700087"/>
                </a:moveTo>
                <a:lnTo>
                  <a:pt x="138787" y="681420"/>
                </a:lnTo>
                <a:lnTo>
                  <a:pt x="172477" y="670045"/>
                </a:lnTo>
                <a:lnTo>
                  <a:pt x="203888" y="659680"/>
                </a:lnTo>
                <a:lnTo>
                  <a:pt x="237510" y="656646"/>
                </a:lnTo>
                <a:lnTo>
                  <a:pt x="272335" y="650761"/>
                </a:lnTo>
                <a:lnTo>
                  <a:pt x="298081" y="648098"/>
                </a:lnTo>
                <a:lnTo>
                  <a:pt x="315851" y="644466"/>
                </a:lnTo>
                <a:lnTo>
                  <a:pt x="350232" y="638229"/>
                </a:lnTo>
                <a:lnTo>
                  <a:pt x="380761" y="636274"/>
                </a:lnTo>
                <a:lnTo>
                  <a:pt x="415900" y="635857"/>
                </a:lnTo>
                <a:lnTo>
                  <a:pt x="445326" y="635805"/>
                </a:lnTo>
                <a:lnTo>
                  <a:pt x="477685" y="635795"/>
                </a:lnTo>
                <a:lnTo>
                  <a:pt x="507007" y="635794"/>
                </a:lnTo>
                <a:lnTo>
                  <a:pt x="535730" y="637910"/>
                </a:lnTo>
                <a:lnTo>
                  <a:pt x="568126" y="641944"/>
                </a:lnTo>
                <a:lnTo>
                  <a:pt x="600190" y="643534"/>
                </a:lnTo>
                <a:lnTo>
                  <a:pt x="617845" y="646642"/>
                </a:lnTo>
                <a:lnTo>
                  <a:pt x="626204" y="645407"/>
                </a:lnTo>
                <a:lnTo>
                  <a:pt x="650140" y="635467"/>
                </a:lnTo>
                <a:lnTo>
                  <a:pt x="676987" y="635343"/>
                </a:lnTo>
                <a:lnTo>
                  <a:pt x="705050" y="636454"/>
                </a:lnTo>
                <a:lnTo>
                  <a:pt x="732680" y="640663"/>
                </a:lnTo>
                <a:lnTo>
                  <a:pt x="767985" y="644604"/>
                </a:lnTo>
                <a:lnTo>
                  <a:pt x="799040" y="648458"/>
                </a:lnTo>
                <a:lnTo>
                  <a:pt x="828350" y="651716"/>
                </a:lnTo>
                <a:lnTo>
                  <a:pt x="857143" y="657709"/>
                </a:lnTo>
                <a:lnTo>
                  <a:pt x="885783" y="662395"/>
                </a:lnTo>
                <a:lnTo>
                  <a:pt x="914377" y="665900"/>
                </a:lnTo>
                <a:lnTo>
                  <a:pt x="942958" y="671966"/>
                </a:lnTo>
                <a:lnTo>
                  <a:pt x="971534" y="678790"/>
                </a:lnTo>
                <a:lnTo>
                  <a:pt x="1000109" y="685839"/>
                </a:lnTo>
                <a:lnTo>
                  <a:pt x="1028685" y="690838"/>
                </a:lnTo>
                <a:lnTo>
                  <a:pt x="1057260" y="692319"/>
                </a:lnTo>
                <a:lnTo>
                  <a:pt x="1085835" y="692758"/>
                </a:lnTo>
                <a:lnTo>
                  <a:pt x="1114410" y="692888"/>
                </a:lnTo>
                <a:lnTo>
                  <a:pt x="1142985" y="692927"/>
                </a:lnTo>
                <a:lnTo>
                  <a:pt x="1173677" y="692938"/>
                </a:lnTo>
                <a:lnTo>
                  <a:pt x="1205789" y="692941"/>
                </a:lnTo>
                <a:lnTo>
                  <a:pt x="1235413" y="692943"/>
                </a:lnTo>
                <a:lnTo>
                  <a:pt x="1264298" y="692943"/>
                </a:lnTo>
                <a:lnTo>
                  <a:pt x="1292965" y="690826"/>
                </a:lnTo>
                <a:lnTo>
                  <a:pt x="1321567" y="687289"/>
                </a:lnTo>
                <a:lnTo>
                  <a:pt x="1350150" y="684124"/>
                </a:lnTo>
                <a:lnTo>
                  <a:pt x="1378728" y="678159"/>
                </a:lnTo>
                <a:lnTo>
                  <a:pt x="1409420" y="673481"/>
                </a:lnTo>
                <a:lnTo>
                  <a:pt x="1441533" y="669979"/>
                </a:lnTo>
                <a:lnTo>
                  <a:pt x="1471156" y="666030"/>
                </a:lnTo>
                <a:lnTo>
                  <a:pt x="1500042" y="662744"/>
                </a:lnTo>
                <a:lnTo>
                  <a:pt x="1528709" y="658860"/>
                </a:lnTo>
                <a:lnTo>
                  <a:pt x="1557311" y="655592"/>
                </a:lnTo>
                <a:lnTo>
                  <a:pt x="1585894" y="649597"/>
                </a:lnTo>
                <a:lnTo>
                  <a:pt x="1614471" y="642793"/>
                </a:lnTo>
                <a:lnTo>
                  <a:pt x="1643047" y="635750"/>
                </a:lnTo>
                <a:lnTo>
                  <a:pt x="1671623" y="628636"/>
                </a:lnTo>
                <a:lnTo>
                  <a:pt x="1700198" y="619385"/>
                </a:lnTo>
                <a:lnTo>
                  <a:pt x="1730889" y="608706"/>
                </a:lnTo>
                <a:lnTo>
                  <a:pt x="1763002" y="600515"/>
                </a:lnTo>
                <a:lnTo>
                  <a:pt x="1790508" y="590945"/>
                </a:lnTo>
                <a:lnTo>
                  <a:pt x="1824928" y="577281"/>
                </a:lnTo>
                <a:lnTo>
                  <a:pt x="1857392" y="562029"/>
                </a:lnTo>
                <a:lnTo>
                  <a:pt x="1891439" y="548432"/>
                </a:lnTo>
                <a:lnTo>
                  <a:pt x="1925122" y="530695"/>
                </a:lnTo>
                <a:lnTo>
                  <a:pt x="1952932" y="512842"/>
                </a:lnTo>
                <a:lnTo>
                  <a:pt x="1985865" y="490386"/>
                </a:lnTo>
                <a:lnTo>
                  <a:pt x="2020004" y="465960"/>
                </a:lnTo>
                <a:lnTo>
                  <a:pt x="2049913" y="441820"/>
                </a:lnTo>
                <a:lnTo>
                  <a:pt x="2083131" y="406104"/>
                </a:lnTo>
                <a:lnTo>
                  <a:pt x="2112114" y="374178"/>
                </a:lnTo>
                <a:lnTo>
                  <a:pt x="2117428" y="364474"/>
                </a:lnTo>
                <a:lnTo>
                  <a:pt x="2125235" y="340537"/>
                </a:lnTo>
                <a:lnTo>
                  <a:pt x="2119840" y="307182"/>
                </a:lnTo>
                <a:lnTo>
                  <a:pt x="2115305" y="297656"/>
                </a:lnTo>
                <a:lnTo>
                  <a:pt x="2090984" y="265706"/>
                </a:lnTo>
                <a:lnTo>
                  <a:pt x="2075546" y="248247"/>
                </a:lnTo>
                <a:lnTo>
                  <a:pt x="2062678" y="238213"/>
                </a:lnTo>
                <a:lnTo>
                  <a:pt x="2048700" y="223119"/>
                </a:lnTo>
                <a:lnTo>
                  <a:pt x="2013021" y="198733"/>
                </a:lnTo>
                <a:lnTo>
                  <a:pt x="1978606" y="183764"/>
                </a:lnTo>
                <a:lnTo>
                  <a:pt x="1947968" y="167368"/>
                </a:lnTo>
                <a:lnTo>
                  <a:pt x="1914212" y="154870"/>
                </a:lnTo>
                <a:lnTo>
                  <a:pt x="1878752" y="142886"/>
                </a:lnTo>
                <a:lnTo>
                  <a:pt x="1850208" y="133352"/>
                </a:lnTo>
                <a:lnTo>
                  <a:pt x="1815143" y="124618"/>
                </a:lnTo>
                <a:lnTo>
                  <a:pt x="1783115" y="121590"/>
                </a:lnTo>
                <a:lnTo>
                  <a:pt x="1752370" y="116812"/>
                </a:lnTo>
                <a:lnTo>
                  <a:pt x="1719272" y="114250"/>
                </a:lnTo>
                <a:lnTo>
                  <a:pt x="1689004" y="108817"/>
                </a:lnTo>
                <a:lnTo>
                  <a:pt x="1659927" y="102973"/>
                </a:lnTo>
                <a:lnTo>
                  <a:pt x="1631204" y="100095"/>
                </a:lnTo>
                <a:lnTo>
                  <a:pt x="1602585" y="94569"/>
                </a:lnTo>
                <a:lnTo>
                  <a:pt x="1574790" y="87904"/>
                </a:lnTo>
                <a:lnTo>
                  <a:pt x="1541547" y="78541"/>
                </a:lnTo>
                <a:lnTo>
                  <a:pt x="1511903" y="71425"/>
                </a:lnTo>
                <a:lnTo>
                  <a:pt x="1480100" y="66406"/>
                </a:lnTo>
                <a:lnTo>
                  <a:pt x="1450569" y="64919"/>
                </a:lnTo>
                <a:lnTo>
                  <a:pt x="1419594" y="62362"/>
                </a:lnTo>
                <a:lnTo>
                  <a:pt x="1387397" y="56577"/>
                </a:lnTo>
                <a:lnTo>
                  <a:pt x="1355633" y="51953"/>
                </a:lnTo>
                <a:lnTo>
                  <a:pt x="1323203" y="48466"/>
                </a:lnTo>
                <a:lnTo>
                  <a:pt x="1293484" y="42406"/>
                </a:lnTo>
                <a:lnTo>
                  <a:pt x="1258791" y="37039"/>
                </a:lnTo>
                <a:lnTo>
                  <a:pt x="1223305" y="26160"/>
                </a:lnTo>
                <a:lnTo>
                  <a:pt x="1195182" y="22038"/>
                </a:lnTo>
                <a:lnTo>
                  <a:pt x="1166741" y="16142"/>
                </a:lnTo>
                <a:lnTo>
                  <a:pt x="1137412" y="10162"/>
                </a:lnTo>
                <a:lnTo>
                  <a:pt x="1104733" y="8038"/>
                </a:lnTo>
                <a:lnTo>
                  <a:pt x="1073795" y="7408"/>
                </a:lnTo>
                <a:lnTo>
                  <a:pt x="1040640" y="7221"/>
                </a:lnTo>
                <a:lnTo>
                  <a:pt x="1009561" y="7166"/>
                </a:lnTo>
                <a:lnTo>
                  <a:pt x="975570" y="6356"/>
                </a:lnTo>
                <a:lnTo>
                  <a:pt x="941157" y="2236"/>
                </a:lnTo>
                <a:lnTo>
                  <a:pt x="910500" y="662"/>
                </a:lnTo>
                <a:lnTo>
                  <a:pt x="880513" y="196"/>
                </a:lnTo>
                <a:lnTo>
                  <a:pt x="847640" y="57"/>
                </a:lnTo>
                <a:lnTo>
                  <a:pt x="817439" y="16"/>
                </a:lnTo>
                <a:lnTo>
                  <a:pt x="787588" y="5"/>
                </a:lnTo>
                <a:lnTo>
                  <a:pt x="754754" y="1"/>
                </a:lnTo>
                <a:lnTo>
                  <a:pt x="724565" y="0"/>
                </a:lnTo>
                <a:lnTo>
                  <a:pt x="695512" y="0"/>
                </a:lnTo>
                <a:lnTo>
                  <a:pt x="666795" y="793"/>
                </a:lnTo>
                <a:lnTo>
                  <a:pt x="638178" y="4909"/>
                </a:lnTo>
                <a:lnTo>
                  <a:pt x="609590" y="6481"/>
                </a:lnTo>
                <a:lnTo>
                  <a:pt x="581012" y="6947"/>
                </a:lnTo>
                <a:lnTo>
                  <a:pt x="553229" y="7085"/>
                </a:lnTo>
                <a:lnTo>
                  <a:pt x="519989" y="7131"/>
                </a:lnTo>
                <a:lnTo>
                  <a:pt x="486877" y="7141"/>
                </a:lnTo>
                <a:lnTo>
                  <a:pt x="452496" y="7142"/>
                </a:lnTo>
                <a:lnTo>
                  <a:pt x="421951" y="7143"/>
                </a:lnTo>
                <a:lnTo>
                  <a:pt x="392987" y="7143"/>
                </a:lnTo>
                <a:lnTo>
                  <a:pt x="364335" y="12052"/>
                </a:lnTo>
                <a:lnTo>
                  <a:pt x="333628" y="15962"/>
                </a:lnTo>
                <a:lnTo>
                  <a:pt x="301016" y="24143"/>
                </a:lnTo>
                <a:lnTo>
                  <a:pt x="271644" y="34196"/>
                </a:lnTo>
                <a:lnTo>
                  <a:pt x="242911" y="48529"/>
                </a:lnTo>
                <a:lnTo>
                  <a:pt x="214305" y="59239"/>
                </a:lnTo>
                <a:lnTo>
                  <a:pt x="180696" y="77053"/>
                </a:lnTo>
                <a:lnTo>
                  <a:pt x="150136" y="95989"/>
                </a:lnTo>
                <a:lnTo>
                  <a:pt x="120349" y="119159"/>
                </a:lnTo>
                <a:lnTo>
                  <a:pt x="88414" y="143853"/>
                </a:lnTo>
                <a:lnTo>
                  <a:pt x="55658" y="173070"/>
                </a:lnTo>
                <a:lnTo>
                  <a:pt x="41586" y="190819"/>
                </a:lnTo>
                <a:lnTo>
                  <a:pt x="26277" y="222895"/>
                </a:lnTo>
                <a:lnTo>
                  <a:pt x="18051" y="258294"/>
                </a:lnTo>
                <a:lnTo>
                  <a:pt x="14225" y="286764"/>
                </a:lnTo>
                <a:lnTo>
                  <a:pt x="6649" y="322139"/>
                </a:lnTo>
                <a:lnTo>
                  <a:pt x="1960" y="350242"/>
                </a:lnTo>
                <a:lnTo>
                  <a:pt x="570" y="380793"/>
                </a:lnTo>
                <a:lnTo>
                  <a:pt x="158" y="412865"/>
                </a:lnTo>
                <a:lnTo>
                  <a:pt x="36" y="444592"/>
                </a:lnTo>
                <a:lnTo>
                  <a:pt x="0" y="479129"/>
                </a:lnTo>
                <a:lnTo>
                  <a:pt x="2106" y="514497"/>
                </a:lnTo>
                <a:lnTo>
                  <a:pt x="5640" y="550112"/>
                </a:lnTo>
                <a:lnTo>
                  <a:pt x="8805" y="585800"/>
                </a:lnTo>
                <a:lnTo>
                  <a:pt x="12652" y="621509"/>
                </a:lnTo>
                <a:lnTo>
                  <a:pt x="14346" y="646114"/>
                </a:lnTo>
                <a:lnTo>
                  <a:pt x="17745" y="672924"/>
                </a:lnTo>
                <a:lnTo>
                  <a:pt x="20329" y="707208"/>
                </a:lnTo>
                <a:lnTo>
                  <a:pt x="24887" y="741267"/>
                </a:lnTo>
                <a:lnTo>
                  <a:pt x="31264" y="772702"/>
                </a:lnTo>
                <a:lnTo>
                  <a:pt x="41973" y="802124"/>
                </a:lnTo>
                <a:lnTo>
                  <a:pt x="51408" y="830950"/>
                </a:lnTo>
                <a:lnTo>
                  <a:pt x="66617" y="862638"/>
                </a:lnTo>
                <a:lnTo>
                  <a:pt x="88025" y="894986"/>
                </a:lnTo>
                <a:lnTo>
                  <a:pt x="97685" y="908735"/>
                </a:lnTo>
                <a:lnTo>
                  <a:pt x="119370" y="923492"/>
                </a:lnTo>
                <a:lnTo>
                  <a:pt x="155043" y="940841"/>
                </a:lnTo>
                <a:lnTo>
                  <a:pt x="170049" y="942553"/>
                </a:lnTo>
                <a:lnTo>
                  <a:pt x="183636" y="939057"/>
                </a:lnTo>
                <a:lnTo>
                  <a:pt x="215734" y="926171"/>
                </a:lnTo>
                <a:lnTo>
                  <a:pt x="248089" y="906611"/>
                </a:lnTo>
                <a:lnTo>
                  <a:pt x="271448" y="8858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"/>
          <p:cNvSpPr/>
          <p:nvPr/>
        </p:nvSpPr>
        <p:spPr>
          <a:xfrm>
            <a:off x="2300296" y="4764890"/>
            <a:ext cx="257138" cy="121436"/>
          </a:xfrm>
          <a:custGeom>
            <a:avLst/>
            <a:gdLst/>
            <a:ahLst/>
            <a:cxnLst/>
            <a:rect l="0" t="0" r="0" b="0"/>
            <a:pathLst>
              <a:path w="257138" h="121436">
                <a:moveTo>
                  <a:pt x="92860" y="107148"/>
                </a:moveTo>
                <a:lnTo>
                  <a:pt x="92860" y="113997"/>
                </a:lnTo>
                <a:lnTo>
                  <a:pt x="128495" y="114291"/>
                </a:lnTo>
                <a:lnTo>
                  <a:pt x="162820" y="114291"/>
                </a:lnTo>
                <a:lnTo>
                  <a:pt x="180919" y="113498"/>
                </a:lnTo>
                <a:lnTo>
                  <a:pt x="194509" y="108637"/>
                </a:lnTo>
                <a:lnTo>
                  <a:pt x="229884" y="107173"/>
                </a:lnTo>
                <a:lnTo>
                  <a:pt x="257137" y="107148"/>
                </a:lnTo>
                <a:lnTo>
                  <a:pt x="251013" y="107148"/>
                </a:lnTo>
                <a:lnTo>
                  <a:pt x="244515" y="102238"/>
                </a:lnTo>
                <a:lnTo>
                  <a:pt x="240167" y="100997"/>
                </a:lnTo>
                <a:lnTo>
                  <a:pt x="238689" y="99872"/>
                </a:lnTo>
                <a:lnTo>
                  <a:pt x="237048" y="96506"/>
                </a:lnTo>
                <a:lnTo>
                  <a:pt x="235817" y="95290"/>
                </a:lnTo>
                <a:lnTo>
                  <a:pt x="225907" y="89387"/>
                </a:lnTo>
                <a:lnTo>
                  <a:pt x="208104" y="76095"/>
                </a:lnTo>
                <a:lnTo>
                  <a:pt x="173491" y="61607"/>
                </a:lnTo>
                <a:lnTo>
                  <a:pt x="148443" y="47314"/>
                </a:lnTo>
                <a:lnTo>
                  <a:pt x="138265" y="38825"/>
                </a:lnTo>
                <a:lnTo>
                  <a:pt x="128611" y="34209"/>
                </a:lnTo>
                <a:lnTo>
                  <a:pt x="109530" y="17395"/>
                </a:lnTo>
                <a:lnTo>
                  <a:pt x="100004" y="12778"/>
                </a:lnTo>
                <a:lnTo>
                  <a:pt x="89486" y="3673"/>
                </a:lnTo>
                <a:lnTo>
                  <a:pt x="83159" y="1628"/>
                </a:lnTo>
                <a:lnTo>
                  <a:pt x="47640" y="0"/>
                </a:lnTo>
                <a:lnTo>
                  <a:pt x="42864" y="2112"/>
                </a:lnTo>
                <a:lnTo>
                  <a:pt x="38096" y="4902"/>
                </a:lnTo>
                <a:lnTo>
                  <a:pt x="30949" y="7267"/>
                </a:lnTo>
                <a:lnTo>
                  <a:pt x="14279" y="19453"/>
                </a:lnTo>
                <a:lnTo>
                  <a:pt x="11898" y="20109"/>
                </a:lnTo>
                <a:lnTo>
                  <a:pt x="10310" y="21341"/>
                </a:lnTo>
                <a:lnTo>
                  <a:pt x="2505" y="34324"/>
                </a:lnTo>
                <a:lnTo>
                  <a:pt x="11" y="68991"/>
                </a:lnTo>
                <a:lnTo>
                  <a:pt x="0" y="73785"/>
                </a:lnTo>
                <a:lnTo>
                  <a:pt x="2112" y="78561"/>
                </a:lnTo>
                <a:lnTo>
                  <a:pt x="4903" y="83330"/>
                </a:lnTo>
                <a:lnTo>
                  <a:pt x="6143" y="88095"/>
                </a:lnTo>
                <a:lnTo>
                  <a:pt x="7267" y="89683"/>
                </a:lnTo>
                <a:lnTo>
                  <a:pt x="8811" y="90742"/>
                </a:lnTo>
                <a:lnTo>
                  <a:pt x="12642" y="92713"/>
                </a:lnTo>
                <a:lnTo>
                  <a:pt x="33348" y="111174"/>
                </a:lnTo>
                <a:lnTo>
                  <a:pt x="42858" y="115792"/>
                </a:lnTo>
                <a:lnTo>
                  <a:pt x="45238" y="117673"/>
                </a:lnTo>
                <a:lnTo>
                  <a:pt x="52116" y="119763"/>
                </a:lnTo>
                <a:lnTo>
                  <a:pt x="87261" y="121392"/>
                </a:lnTo>
                <a:lnTo>
                  <a:pt x="119144" y="121433"/>
                </a:lnTo>
                <a:lnTo>
                  <a:pt x="153955" y="121435"/>
                </a:lnTo>
                <a:lnTo>
                  <a:pt x="163180" y="121435"/>
                </a:lnTo>
                <a:lnTo>
                  <a:pt x="163552" y="120641"/>
                </a:lnTo>
                <a:lnTo>
                  <a:pt x="164200" y="115284"/>
                </a:lnTo>
                <a:lnTo>
                  <a:pt x="159369" y="108784"/>
                </a:lnTo>
                <a:lnTo>
                  <a:pt x="157016" y="102164"/>
                </a:lnTo>
                <a:lnTo>
                  <a:pt x="153653" y="97524"/>
                </a:lnTo>
                <a:lnTo>
                  <a:pt x="119132" y="69047"/>
                </a:lnTo>
                <a:lnTo>
                  <a:pt x="111934" y="61903"/>
                </a:lnTo>
                <a:lnTo>
                  <a:pt x="105041" y="59258"/>
                </a:lnTo>
                <a:lnTo>
                  <a:pt x="97480" y="57288"/>
                </a:lnTo>
                <a:lnTo>
                  <a:pt x="86159" y="51673"/>
                </a:lnTo>
                <a:lnTo>
                  <a:pt x="52580" y="49223"/>
                </a:lnTo>
                <a:lnTo>
                  <a:pt x="42854" y="4285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"/>
          <p:cNvSpPr/>
          <p:nvPr/>
        </p:nvSpPr>
        <p:spPr>
          <a:xfrm>
            <a:off x="485804" y="4957778"/>
            <a:ext cx="1371572" cy="628610"/>
          </a:xfrm>
          <a:custGeom>
            <a:avLst/>
            <a:gdLst/>
            <a:ahLst/>
            <a:cxnLst/>
            <a:rect l="0" t="0" r="0" b="0"/>
            <a:pathLst>
              <a:path w="1371572" h="628610">
                <a:moveTo>
                  <a:pt x="135702" y="64278"/>
                </a:moveTo>
                <a:lnTo>
                  <a:pt x="131910" y="68070"/>
                </a:lnTo>
                <a:lnTo>
                  <a:pt x="127931" y="69933"/>
                </a:lnTo>
                <a:lnTo>
                  <a:pt x="116570" y="72020"/>
                </a:lnTo>
                <a:lnTo>
                  <a:pt x="84019" y="92905"/>
                </a:lnTo>
                <a:lnTo>
                  <a:pt x="70107" y="102388"/>
                </a:lnTo>
                <a:lnTo>
                  <a:pt x="54835" y="126610"/>
                </a:lnTo>
                <a:lnTo>
                  <a:pt x="40729" y="157830"/>
                </a:lnTo>
                <a:lnTo>
                  <a:pt x="27160" y="189649"/>
                </a:lnTo>
                <a:lnTo>
                  <a:pt x="16836" y="220805"/>
                </a:lnTo>
                <a:lnTo>
                  <a:pt x="8552" y="253284"/>
                </a:lnTo>
                <a:lnTo>
                  <a:pt x="5637" y="261523"/>
                </a:lnTo>
                <a:lnTo>
                  <a:pt x="2489" y="267830"/>
                </a:lnTo>
                <a:lnTo>
                  <a:pt x="0" y="278452"/>
                </a:lnTo>
                <a:lnTo>
                  <a:pt x="7248" y="286652"/>
                </a:lnTo>
                <a:lnTo>
                  <a:pt x="12639" y="299027"/>
                </a:lnTo>
                <a:lnTo>
                  <a:pt x="14116" y="329764"/>
                </a:lnTo>
                <a:lnTo>
                  <a:pt x="14989" y="342609"/>
                </a:lnTo>
                <a:lnTo>
                  <a:pt x="24193" y="372521"/>
                </a:lnTo>
                <a:lnTo>
                  <a:pt x="37195" y="406407"/>
                </a:lnTo>
                <a:lnTo>
                  <a:pt x="59528" y="437827"/>
                </a:lnTo>
                <a:lnTo>
                  <a:pt x="77066" y="452117"/>
                </a:lnTo>
                <a:lnTo>
                  <a:pt x="102454" y="482533"/>
                </a:lnTo>
                <a:lnTo>
                  <a:pt x="118832" y="515325"/>
                </a:lnTo>
                <a:lnTo>
                  <a:pt x="149545" y="549546"/>
                </a:lnTo>
                <a:lnTo>
                  <a:pt x="166355" y="564296"/>
                </a:lnTo>
                <a:lnTo>
                  <a:pt x="174726" y="568290"/>
                </a:lnTo>
                <a:lnTo>
                  <a:pt x="190918" y="572970"/>
                </a:lnTo>
                <a:lnTo>
                  <a:pt x="219102" y="589799"/>
                </a:lnTo>
                <a:lnTo>
                  <a:pt x="250145" y="598388"/>
                </a:lnTo>
                <a:lnTo>
                  <a:pt x="258797" y="600110"/>
                </a:lnTo>
                <a:lnTo>
                  <a:pt x="268924" y="604749"/>
                </a:lnTo>
                <a:lnTo>
                  <a:pt x="300140" y="612714"/>
                </a:lnTo>
                <a:lnTo>
                  <a:pt x="319085" y="614025"/>
                </a:lnTo>
                <a:lnTo>
                  <a:pt x="352398" y="607846"/>
                </a:lnTo>
                <a:lnTo>
                  <a:pt x="382196" y="607241"/>
                </a:lnTo>
                <a:lnTo>
                  <a:pt x="413998" y="607207"/>
                </a:lnTo>
                <a:lnTo>
                  <a:pt x="444973" y="609320"/>
                </a:lnTo>
                <a:lnTo>
                  <a:pt x="478158" y="616022"/>
                </a:lnTo>
                <a:lnTo>
                  <a:pt x="492758" y="619871"/>
                </a:lnTo>
                <a:lnTo>
                  <a:pt x="526219" y="621396"/>
                </a:lnTo>
                <a:lnTo>
                  <a:pt x="559564" y="621485"/>
                </a:lnTo>
                <a:lnTo>
                  <a:pt x="595019" y="621490"/>
                </a:lnTo>
                <a:lnTo>
                  <a:pt x="607337" y="622285"/>
                </a:lnTo>
                <a:lnTo>
                  <a:pt x="642778" y="628193"/>
                </a:lnTo>
                <a:lnTo>
                  <a:pt x="676238" y="628609"/>
                </a:lnTo>
                <a:lnTo>
                  <a:pt x="695294" y="627836"/>
                </a:lnTo>
                <a:lnTo>
                  <a:pt x="728780" y="621359"/>
                </a:lnTo>
                <a:lnTo>
                  <a:pt x="760187" y="615067"/>
                </a:lnTo>
                <a:lnTo>
                  <a:pt x="784255" y="612373"/>
                </a:lnTo>
                <a:lnTo>
                  <a:pt x="801735" y="608735"/>
                </a:lnTo>
                <a:lnTo>
                  <a:pt x="837425" y="607337"/>
                </a:lnTo>
                <a:lnTo>
                  <a:pt x="873142" y="605098"/>
                </a:lnTo>
                <a:lnTo>
                  <a:pt x="908860" y="594847"/>
                </a:lnTo>
                <a:lnTo>
                  <a:pt x="927026" y="591372"/>
                </a:lnTo>
                <a:lnTo>
                  <a:pt x="959207" y="580610"/>
                </a:lnTo>
                <a:lnTo>
                  <a:pt x="977133" y="577099"/>
                </a:lnTo>
                <a:lnTo>
                  <a:pt x="1009222" y="566323"/>
                </a:lnTo>
                <a:lnTo>
                  <a:pt x="1027142" y="562811"/>
                </a:lnTo>
                <a:lnTo>
                  <a:pt x="1057985" y="547324"/>
                </a:lnTo>
                <a:lnTo>
                  <a:pt x="1083850" y="534051"/>
                </a:lnTo>
                <a:lnTo>
                  <a:pt x="1101641" y="523087"/>
                </a:lnTo>
                <a:lnTo>
                  <a:pt x="1119877" y="512694"/>
                </a:lnTo>
                <a:lnTo>
                  <a:pt x="1152085" y="485615"/>
                </a:lnTo>
                <a:lnTo>
                  <a:pt x="1185379" y="462826"/>
                </a:lnTo>
                <a:lnTo>
                  <a:pt x="1219144" y="434695"/>
                </a:lnTo>
                <a:lnTo>
                  <a:pt x="1252507" y="404596"/>
                </a:lnTo>
                <a:lnTo>
                  <a:pt x="1266002" y="389656"/>
                </a:lnTo>
                <a:lnTo>
                  <a:pt x="1288889" y="354654"/>
                </a:lnTo>
                <a:lnTo>
                  <a:pt x="1316067" y="318998"/>
                </a:lnTo>
                <a:lnTo>
                  <a:pt x="1338107" y="284078"/>
                </a:lnTo>
                <a:lnTo>
                  <a:pt x="1359567" y="249074"/>
                </a:lnTo>
                <a:lnTo>
                  <a:pt x="1368377" y="233484"/>
                </a:lnTo>
                <a:lnTo>
                  <a:pt x="1370625" y="223774"/>
                </a:lnTo>
                <a:lnTo>
                  <a:pt x="1371534" y="191801"/>
                </a:lnTo>
                <a:lnTo>
                  <a:pt x="1371568" y="160219"/>
                </a:lnTo>
                <a:lnTo>
                  <a:pt x="1371571" y="126231"/>
                </a:lnTo>
                <a:lnTo>
                  <a:pt x="1370777" y="111916"/>
                </a:lnTo>
                <a:lnTo>
                  <a:pt x="1365868" y="98413"/>
                </a:lnTo>
                <a:lnTo>
                  <a:pt x="1342980" y="64775"/>
                </a:lnTo>
                <a:lnTo>
                  <a:pt x="1335847" y="55165"/>
                </a:lnTo>
                <a:lnTo>
                  <a:pt x="1330294" y="47528"/>
                </a:lnTo>
                <a:lnTo>
                  <a:pt x="1301398" y="26268"/>
                </a:lnTo>
                <a:lnTo>
                  <a:pt x="1266473" y="11599"/>
                </a:lnTo>
                <a:lnTo>
                  <a:pt x="1247682" y="3102"/>
                </a:lnTo>
                <a:lnTo>
                  <a:pt x="1212288" y="167"/>
                </a:lnTo>
                <a:lnTo>
                  <a:pt x="1177014" y="0"/>
                </a:lnTo>
                <a:lnTo>
                  <a:pt x="1164451" y="785"/>
                </a:lnTo>
                <a:lnTo>
                  <a:pt x="1134736" y="6136"/>
                </a:lnTo>
                <a:lnTo>
                  <a:pt x="1099965" y="6997"/>
                </a:lnTo>
                <a:lnTo>
                  <a:pt x="1086551" y="6276"/>
                </a:lnTo>
                <a:lnTo>
                  <a:pt x="1056245" y="970"/>
                </a:lnTo>
                <a:lnTo>
                  <a:pt x="1028473" y="973"/>
                </a:lnTo>
                <a:lnTo>
                  <a:pt x="992926" y="9953"/>
                </a:lnTo>
                <a:lnTo>
                  <a:pt x="957230" y="21475"/>
                </a:lnTo>
                <a:lnTo>
                  <a:pt x="924865" y="30952"/>
                </a:lnTo>
                <a:lnTo>
                  <a:pt x="892808" y="39674"/>
                </a:lnTo>
                <a:lnTo>
                  <a:pt x="858841" y="42220"/>
                </a:lnTo>
                <a:lnTo>
                  <a:pt x="825174" y="42723"/>
                </a:lnTo>
                <a:lnTo>
                  <a:pt x="793652" y="42823"/>
                </a:lnTo>
                <a:lnTo>
                  <a:pt x="764496" y="42842"/>
                </a:lnTo>
                <a:lnTo>
                  <a:pt x="742963" y="44962"/>
                </a:lnTo>
                <a:lnTo>
                  <a:pt x="710562" y="48998"/>
                </a:lnTo>
                <a:lnTo>
                  <a:pt x="682974" y="53489"/>
                </a:lnTo>
                <a:lnTo>
                  <a:pt x="650911" y="56414"/>
                </a:lnTo>
                <a:lnTo>
                  <a:pt x="619530" y="59109"/>
                </a:lnTo>
                <a:lnTo>
                  <a:pt x="590577" y="63257"/>
                </a:lnTo>
                <a:lnTo>
                  <a:pt x="556877" y="58489"/>
                </a:lnTo>
                <a:lnTo>
                  <a:pt x="528548" y="53610"/>
                </a:lnTo>
                <a:lnTo>
                  <a:pt x="498536" y="42697"/>
                </a:lnTo>
                <a:lnTo>
                  <a:pt x="469027" y="30921"/>
                </a:lnTo>
                <a:lnTo>
                  <a:pt x="442403" y="23528"/>
                </a:lnTo>
                <a:lnTo>
                  <a:pt x="423427" y="19925"/>
                </a:lnTo>
                <a:lnTo>
                  <a:pt x="418006" y="18041"/>
                </a:lnTo>
                <a:lnTo>
                  <a:pt x="405633" y="18064"/>
                </a:lnTo>
                <a:lnTo>
                  <a:pt x="371244" y="21768"/>
                </a:lnTo>
                <a:lnTo>
                  <a:pt x="335701" y="27508"/>
                </a:lnTo>
                <a:lnTo>
                  <a:pt x="306353" y="28352"/>
                </a:lnTo>
                <a:lnTo>
                  <a:pt x="275039" y="28518"/>
                </a:lnTo>
                <a:lnTo>
                  <a:pt x="256098" y="26431"/>
                </a:lnTo>
                <a:lnTo>
                  <a:pt x="222083" y="22076"/>
                </a:lnTo>
                <a:lnTo>
                  <a:pt x="189944" y="21474"/>
                </a:lnTo>
                <a:lnTo>
                  <a:pt x="171353" y="22227"/>
                </a:lnTo>
                <a:lnTo>
                  <a:pt x="135838" y="35890"/>
                </a:lnTo>
                <a:lnTo>
                  <a:pt x="111908" y="46841"/>
                </a:lnTo>
                <a:lnTo>
                  <a:pt x="77583" y="49868"/>
                </a:lnTo>
                <a:lnTo>
                  <a:pt x="47927" y="49988"/>
                </a:lnTo>
                <a:lnTo>
                  <a:pt x="42981" y="47873"/>
                </a:lnTo>
                <a:lnTo>
                  <a:pt x="36116" y="43141"/>
                </a:lnTo>
                <a:lnTo>
                  <a:pt x="35690" y="3570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4"/>
          <p:cNvSpPr/>
          <p:nvPr/>
        </p:nvSpPr>
        <p:spPr>
          <a:xfrm>
            <a:off x="821834" y="5222147"/>
            <a:ext cx="892650" cy="477558"/>
          </a:xfrm>
          <a:custGeom>
            <a:avLst/>
            <a:gdLst/>
            <a:ahLst/>
            <a:cxnLst/>
            <a:rect l="0" t="0" r="0" b="0"/>
            <a:pathLst>
              <a:path w="892650" h="477558">
                <a:moveTo>
                  <a:pt x="35416" y="107091"/>
                </a:moveTo>
                <a:lnTo>
                  <a:pt x="35416" y="110883"/>
                </a:lnTo>
                <a:lnTo>
                  <a:pt x="33299" y="114861"/>
                </a:lnTo>
                <a:lnTo>
                  <a:pt x="16939" y="133488"/>
                </a:lnTo>
                <a:lnTo>
                  <a:pt x="8503" y="157735"/>
                </a:lnTo>
                <a:lnTo>
                  <a:pt x="4870" y="180074"/>
                </a:lnTo>
                <a:lnTo>
                  <a:pt x="1230" y="193274"/>
                </a:lnTo>
                <a:lnTo>
                  <a:pt x="0" y="208163"/>
                </a:lnTo>
                <a:lnTo>
                  <a:pt x="6411" y="242956"/>
                </a:lnTo>
                <a:lnTo>
                  <a:pt x="7578" y="261742"/>
                </a:lnTo>
                <a:lnTo>
                  <a:pt x="17481" y="293886"/>
                </a:lnTo>
                <a:lnTo>
                  <a:pt x="33343" y="320910"/>
                </a:lnTo>
                <a:lnTo>
                  <a:pt x="35288" y="325946"/>
                </a:lnTo>
                <a:lnTo>
                  <a:pt x="59003" y="358793"/>
                </a:lnTo>
                <a:lnTo>
                  <a:pt x="92528" y="392798"/>
                </a:lnTo>
                <a:lnTo>
                  <a:pt x="108967" y="407125"/>
                </a:lnTo>
                <a:lnTo>
                  <a:pt x="119650" y="412154"/>
                </a:lnTo>
                <a:lnTo>
                  <a:pt x="154890" y="426573"/>
                </a:lnTo>
                <a:lnTo>
                  <a:pt x="188018" y="435757"/>
                </a:lnTo>
                <a:lnTo>
                  <a:pt x="221165" y="444478"/>
                </a:lnTo>
                <a:lnTo>
                  <a:pt x="235444" y="448357"/>
                </a:lnTo>
                <a:lnTo>
                  <a:pt x="249730" y="451624"/>
                </a:lnTo>
                <a:lnTo>
                  <a:pt x="264016" y="455501"/>
                </a:lnTo>
                <a:lnTo>
                  <a:pt x="294708" y="459108"/>
                </a:lnTo>
                <a:lnTo>
                  <a:pt x="327868" y="465941"/>
                </a:lnTo>
                <a:lnTo>
                  <a:pt x="342466" y="469798"/>
                </a:lnTo>
                <a:lnTo>
                  <a:pt x="376815" y="476934"/>
                </a:lnTo>
                <a:lnTo>
                  <a:pt x="407634" y="477557"/>
                </a:lnTo>
                <a:lnTo>
                  <a:pt x="442708" y="472387"/>
                </a:lnTo>
                <a:lnTo>
                  <a:pt x="475538" y="465356"/>
                </a:lnTo>
                <a:lnTo>
                  <a:pt x="507477" y="458766"/>
                </a:lnTo>
                <a:lnTo>
                  <a:pt x="542698" y="451645"/>
                </a:lnTo>
                <a:lnTo>
                  <a:pt x="578351" y="440370"/>
                </a:lnTo>
                <a:lnTo>
                  <a:pt x="614061" y="426430"/>
                </a:lnTo>
                <a:lnTo>
                  <a:pt x="646427" y="409088"/>
                </a:lnTo>
                <a:lnTo>
                  <a:pt x="679402" y="385642"/>
                </a:lnTo>
                <a:lnTo>
                  <a:pt x="714210" y="361877"/>
                </a:lnTo>
                <a:lnTo>
                  <a:pt x="746017" y="341863"/>
                </a:lnTo>
                <a:lnTo>
                  <a:pt x="778810" y="320962"/>
                </a:lnTo>
                <a:lnTo>
                  <a:pt x="813497" y="294906"/>
                </a:lnTo>
                <a:lnTo>
                  <a:pt x="847388" y="266338"/>
                </a:lnTo>
                <a:lnTo>
                  <a:pt x="877750" y="234177"/>
                </a:lnTo>
                <a:lnTo>
                  <a:pt x="889408" y="212462"/>
                </a:lnTo>
                <a:lnTo>
                  <a:pt x="891701" y="202429"/>
                </a:lnTo>
                <a:lnTo>
                  <a:pt x="892649" y="169414"/>
                </a:lnTo>
                <a:lnTo>
                  <a:pt x="891865" y="161777"/>
                </a:lnTo>
                <a:lnTo>
                  <a:pt x="888870" y="155738"/>
                </a:lnTo>
                <a:lnTo>
                  <a:pt x="858175" y="127160"/>
                </a:lnTo>
                <a:lnTo>
                  <a:pt x="825923" y="109531"/>
                </a:lnTo>
                <a:lnTo>
                  <a:pt x="806928" y="97841"/>
                </a:lnTo>
                <a:lnTo>
                  <a:pt x="796616" y="90280"/>
                </a:lnTo>
                <a:lnTo>
                  <a:pt x="763660" y="76429"/>
                </a:lnTo>
                <a:lnTo>
                  <a:pt x="733959" y="58613"/>
                </a:lnTo>
                <a:lnTo>
                  <a:pt x="704491" y="45379"/>
                </a:lnTo>
                <a:lnTo>
                  <a:pt x="670889" y="33298"/>
                </a:lnTo>
                <a:lnTo>
                  <a:pt x="635449" y="21369"/>
                </a:lnTo>
                <a:lnTo>
                  <a:pt x="599767" y="10253"/>
                </a:lnTo>
                <a:lnTo>
                  <a:pt x="569080" y="5589"/>
                </a:lnTo>
                <a:lnTo>
                  <a:pt x="541995" y="1610"/>
                </a:lnTo>
                <a:lnTo>
                  <a:pt x="508191" y="265"/>
                </a:lnTo>
                <a:lnTo>
                  <a:pt x="473673" y="0"/>
                </a:lnTo>
                <a:lnTo>
                  <a:pt x="440985" y="2064"/>
                </a:lnTo>
                <a:lnTo>
                  <a:pt x="413553" y="7709"/>
                </a:lnTo>
                <a:lnTo>
                  <a:pt x="385317" y="14409"/>
                </a:lnTo>
                <a:lnTo>
                  <a:pt x="351124" y="23784"/>
                </a:lnTo>
                <a:lnTo>
                  <a:pt x="316530" y="34073"/>
                </a:lnTo>
                <a:lnTo>
                  <a:pt x="283826" y="50569"/>
                </a:lnTo>
                <a:lnTo>
                  <a:pt x="250819" y="69115"/>
                </a:lnTo>
                <a:lnTo>
                  <a:pt x="221369" y="88065"/>
                </a:lnTo>
                <a:lnTo>
                  <a:pt x="185435" y="1142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6"/>
          <p:cNvGrpSpPr/>
          <p:nvPr/>
        </p:nvGrpSpPr>
        <p:grpSpPr>
          <a:xfrm>
            <a:off x="1614488" y="5836452"/>
            <a:ext cx="507206" cy="42855"/>
            <a:chOff x="1614488" y="5836452"/>
            <a:chExt cx="507206" cy="42855"/>
          </a:xfrm>
        </p:grpSpPr>
        <p:sp>
          <p:nvSpPr>
            <p:cNvPr id="8" name="SMARTInkShape-5"/>
            <p:cNvSpPr/>
            <p:nvPr/>
          </p:nvSpPr>
          <p:spPr>
            <a:xfrm>
              <a:off x="1614488" y="5843588"/>
              <a:ext cx="121444" cy="7144"/>
            </a:xfrm>
            <a:custGeom>
              <a:avLst/>
              <a:gdLst/>
              <a:ahLst/>
              <a:cxnLst/>
              <a:rect l="0" t="0" r="0" b="0"/>
              <a:pathLst>
                <a:path w="121444" h="7144">
                  <a:moveTo>
                    <a:pt x="0" y="7143"/>
                  </a:moveTo>
                  <a:lnTo>
                    <a:pt x="34783" y="7143"/>
                  </a:lnTo>
                  <a:lnTo>
                    <a:pt x="69388" y="7143"/>
                  </a:lnTo>
                  <a:lnTo>
                    <a:pt x="88171" y="6350"/>
                  </a:lnTo>
                  <a:lnTo>
                    <a:pt x="1214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/>
          </p:nvSpPr>
          <p:spPr>
            <a:xfrm>
              <a:off x="1957388" y="5836452"/>
              <a:ext cx="164306" cy="42855"/>
            </a:xfrm>
            <a:custGeom>
              <a:avLst/>
              <a:gdLst/>
              <a:ahLst/>
              <a:cxnLst/>
              <a:rect l="0" t="0" r="0" b="0"/>
              <a:pathLst>
                <a:path w="164306" h="42855">
                  <a:moveTo>
                    <a:pt x="107156" y="14279"/>
                  </a:moveTo>
                  <a:lnTo>
                    <a:pt x="142795" y="14279"/>
                  </a:lnTo>
                  <a:lnTo>
                    <a:pt x="145203" y="14279"/>
                  </a:lnTo>
                  <a:lnTo>
                    <a:pt x="149995" y="12162"/>
                  </a:lnTo>
                  <a:lnTo>
                    <a:pt x="155746" y="8128"/>
                  </a:lnTo>
                  <a:lnTo>
                    <a:pt x="164297" y="7136"/>
                  </a:lnTo>
                  <a:lnTo>
                    <a:pt x="164305" y="985"/>
                  </a:lnTo>
                  <a:lnTo>
                    <a:pt x="163511" y="654"/>
                  </a:lnTo>
                  <a:lnTo>
                    <a:pt x="146607" y="0"/>
                  </a:lnTo>
                  <a:lnTo>
                    <a:pt x="117136" y="11383"/>
                  </a:lnTo>
                  <a:lnTo>
                    <a:pt x="82287" y="17941"/>
                  </a:lnTo>
                  <a:lnTo>
                    <a:pt x="51104" y="27535"/>
                  </a:lnTo>
                  <a:lnTo>
                    <a:pt x="15915" y="37888"/>
                  </a:lnTo>
                  <a:lnTo>
                    <a:pt x="0" y="42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83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 Name some blood disorders that become more common with 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Fasting blood sugar elevation</a:t>
            </a:r>
          </a:p>
          <a:p>
            <a:r>
              <a:rPr lang="en-US" dirty="0" smtClean="0"/>
              <a:t>Increased serum lipids</a:t>
            </a:r>
          </a:p>
          <a:p>
            <a:r>
              <a:rPr lang="en-US" dirty="0" smtClean="0"/>
              <a:t>Taking longer to produce blood cells</a:t>
            </a:r>
          </a:p>
          <a:p>
            <a:pPr lvl="1"/>
            <a:r>
              <a:rPr lang="en-US" dirty="0" smtClean="0"/>
              <a:t>Increasing bleeding problems</a:t>
            </a:r>
          </a:p>
          <a:p>
            <a:pPr lvl="1"/>
            <a:r>
              <a:rPr lang="en-US" dirty="0" smtClean="0"/>
              <a:t>Slowed WBC activity increasing infections</a:t>
            </a:r>
          </a:p>
          <a:p>
            <a:pPr lvl="1"/>
            <a:r>
              <a:rPr lang="en-US" dirty="0" smtClean="0"/>
              <a:t>Slowing the </a:t>
            </a:r>
            <a:r>
              <a:rPr lang="en-US" smtClean="0"/>
              <a:t>healing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3.  Describe the structure and functions of the four heart chambers. Name </a:t>
            </a:r>
            <a:r>
              <a:rPr lang="en-US" sz="2800" dirty="0"/>
              <a:t>e</a:t>
            </a:r>
            <a:r>
              <a:rPr lang="en-US" sz="2800" dirty="0" smtClean="0"/>
              <a:t>ach chamber and provide the name and general route of its associated great vessel.</a:t>
            </a:r>
            <a:endParaRPr lang="en-US" sz="2800" dirty="0"/>
          </a:p>
        </p:txBody>
      </p:sp>
      <p:pic>
        <p:nvPicPr>
          <p:cNvPr id="4" name="Content Placeholder 3" descr="http://upload.wikimedia.org/wikipedia/commons/thumb/e/e5/Diagram_of_the_human_heart_(cropped).svg/275px-Diagram_of_the_human_heart_(cropped)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657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myhealth.alberta.ca/Health/_layouts/15/healthwise/media/medical/hw/h9991360_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52578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831245" cy="66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hat-when-how.com/wp-content/uploads/2012/08/tmp696756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763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9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 Id the elements of the intrinsic conduction system describe pathway of </a:t>
            </a:r>
            <a:r>
              <a:rPr lang="en-US" sz="2800" dirty="0"/>
              <a:t>i</a:t>
            </a:r>
            <a:r>
              <a:rPr lang="en-US" sz="2800" dirty="0" smtClean="0"/>
              <a:t>mpulse.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www.youtube.com/watch?v=T4x7-2HKtJ0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www.youtube.com/watch?v=RYZ4daFwMa8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 descr="http://images.slideplayer.com/24/6976511/slides/slide_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315200" cy="487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MARTInkShape-Group3"/>
          <p:cNvGrpSpPr/>
          <p:nvPr/>
        </p:nvGrpSpPr>
        <p:grpSpPr>
          <a:xfrm>
            <a:off x="6653859" y="5343525"/>
            <a:ext cx="561327" cy="271437"/>
            <a:chOff x="6653859" y="5343525"/>
            <a:chExt cx="561327" cy="271437"/>
          </a:xfrm>
        </p:grpSpPr>
        <p:sp>
          <p:nvSpPr>
            <p:cNvPr id="16" name="SMARTInkShape-10"/>
            <p:cNvSpPr/>
            <p:nvPr/>
          </p:nvSpPr>
          <p:spPr>
            <a:xfrm>
              <a:off x="6653859" y="5343525"/>
              <a:ext cx="61267" cy="235746"/>
            </a:xfrm>
            <a:custGeom>
              <a:avLst/>
              <a:gdLst/>
              <a:ahLst/>
              <a:cxnLst/>
              <a:rect l="0" t="0" r="0" b="0"/>
              <a:pathLst>
                <a:path w="61267" h="235746">
                  <a:moveTo>
                    <a:pt x="4116" y="0"/>
                  </a:moveTo>
                  <a:lnTo>
                    <a:pt x="4116" y="3792"/>
                  </a:lnTo>
                  <a:lnTo>
                    <a:pt x="1999" y="7771"/>
                  </a:lnTo>
                  <a:lnTo>
                    <a:pt x="323" y="9943"/>
                  </a:lnTo>
                  <a:lnTo>
                    <a:pt x="0" y="11391"/>
                  </a:lnTo>
                  <a:lnTo>
                    <a:pt x="578" y="12357"/>
                  </a:lnTo>
                  <a:lnTo>
                    <a:pt x="1757" y="13000"/>
                  </a:lnTo>
                  <a:lnTo>
                    <a:pt x="2543" y="14223"/>
                  </a:lnTo>
                  <a:lnTo>
                    <a:pt x="3909" y="20325"/>
                  </a:lnTo>
                  <a:lnTo>
                    <a:pt x="4116" y="52165"/>
                  </a:lnTo>
                  <a:lnTo>
                    <a:pt x="4910" y="69193"/>
                  </a:lnTo>
                  <a:lnTo>
                    <a:pt x="15973" y="103121"/>
                  </a:lnTo>
                  <a:lnTo>
                    <a:pt x="24460" y="136730"/>
                  </a:lnTo>
                  <a:lnTo>
                    <a:pt x="31036" y="152274"/>
                  </a:lnTo>
                  <a:lnTo>
                    <a:pt x="36874" y="161182"/>
                  </a:lnTo>
                  <a:lnTo>
                    <a:pt x="38519" y="166357"/>
                  </a:lnTo>
                  <a:lnTo>
                    <a:pt x="40369" y="181057"/>
                  </a:lnTo>
                  <a:lnTo>
                    <a:pt x="44667" y="190612"/>
                  </a:lnTo>
                  <a:lnTo>
                    <a:pt x="47087" y="202351"/>
                  </a:lnTo>
                  <a:lnTo>
                    <a:pt x="52498" y="213831"/>
                  </a:lnTo>
                  <a:lnTo>
                    <a:pt x="53039" y="216373"/>
                  </a:lnTo>
                  <a:lnTo>
                    <a:pt x="61266" y="235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"/>
            <p:cNvSpPr/>
            <p:nvPr/>
          </p:nvSpPr>
          <p:spPr>
            <a:xfrm>
              <a:off x="6793706" y="5350670"/>
              <a:ext cx="71439" cy="192881"/>
            </a:xfrm>
            <a:custGeom>
              <a:avLst/>
              <a:gdLst/>
              <a:ahLst/>
              <a:cxnLst/>
              <a:rect l="0" t="0" r="0" b="0"/>
              <a:pathLst>
                <a:path w="71439" h="192881">
                  <a:moveTo>
                    <a:pt x="0" y="0"/>
                  </a:moveTo>
                  <a:lnTo>
                    <a:pt x="0" y="16998"/>
                  </a:lnTo>
                  <a:lnTo>
                    <a:pt x="2117" y="21577"/>
                  </a:lnTo>
                  <a:lnTo>
                    <a:pt x="3793" y="23910"/>
                  </a:lnTo>
                  <a:lnTo>
                    <a:pt x="13207" y="55887"/>
                  </a:lnTo>
                  <a:lnTo>
                    <a:pt x="14868" y="69129"/>
                  </a:lnTo>
                  <a:lnTo>
                    <a:pt x="19900" y="86209"/>
                  </a:lnTo>
                  <a:lnTo>
                    <a:pt x="23094" y="100155"/>
                  </a:lnTo>
                  <a:lnTo>
                    <a:pt x="38197" y="133357"/>
                  </a:lnTo>
                  <a:lnTo>
                    <a:pt x="57154" y="164747"/>
                  </a:lnTo>
                  <a:lnTo>
                    <a:pt x="62179" y="176607"/>
                  </a:lnTo>
                  <a:lnTo>
                    <a:pt x="64147" y="182472"/>
                  </a:lnTo>
                  <a:lnTo>
                    <a:pt x="71438" y="19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"/>
            <p:cNvSpPr/>
            <p:nvPr/>
          </p:nvSpPr>
          <p:spPr>
            <a:xfrm>
              <a:off x="6722269" y="5429250"/>
              <a:ext cx="171451" cy="14289"/>
            </a:xfrm>
            <a:custGeom>
              <a:avLst/>
              <a:gdLst/>
              <a:ahLst/>
              <a:cxnLst/>
              <a:rect l="0" t="0" r="0" b="0"/>
              <a:pathLst>
                <a:path w="171451" h="14289">
                  <a:moveTo>
                    <a:pt x="0" y="0"/>
                  </a:moveTo>
                  <a:lnTo>
                    <a:pt x="6849" y="6850"/>
                  </a:lnTo>
                  <a:lnTo>
                    <a:pt x="39063" y="7142"/>
                  </a:lnTo>
                  <a:lnTo>
                    <a:pt x="52673" y="7938"/>
                  </a:lnTo>
                  <a:lnTo>
                    <a:pt x="80987" y="13626"/>
                  </a:lnTo>
                  <a:lnTo>
                    <a:pt x="114301" y="14249"/>
                  </a:lnTo>
                  <a:lnTo>
                    <a:pt x="147491" y="14286"/>
                  </a:lnTo>
                  <a:lnTo>
                    <a:pt x="171450" y="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"/>
            <p:cNvSpPr/>
            <p:nvPr/>
          </p:nvSpPr>
          <p:spPr>
            <a:xfrm>
              <a:off x="6972300" y="5486400"/>
              <a:ext cx="14289" cy="71439"/>
            </a:xfrm>
            <a:custGeom>
              <a:avLst/>
              <a:gdLst/>
              <a:ahLst/>
              <a:cxnLst/>
              <a:rect l="0" t="0" r="0" b="0"/>
              <a:pathLst>
                <a:path w="14289" h="71439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7" y="5654"/>
                  </a:lnTo>
                  <a:lnTo>
                    <a:pt x="3793" y="6152"/>
                  </a:lnTo>
                  <a:lnTo>
                    <a:pt x="4116" y="6482"/>
                  </a:lnTo>
                  <a:lnTo>
                    <a:pt x="3538" y="6703"/>
                  </a:lnTo>
                  <a:lnTo>
                    <a:pt x="2359" y="6850"/>
                  </a:lnTo>
                  <a:lnTo>
                    <a:pt x="1573" y="7741"/>
                  </a:lnTo>
                  <a:lnTo>
                    <a:pt x="699" y="10849"/>
                  </a:lnTo>
                  <a:lnTo>
                    <a:pt x="1260" y="12789"/>
                  </a:lnTo>
                  <a:lnTo>
                    <a:pt x="5746" y="21606"/>
                  </a:lnTo>
                  <a:lnTo>
                    <a:pt x="7883" y="40487"/>
                  </a:lnTo>
                  <a:lnTo>
                    <a:pt x="12788" y="50008"/>
                  </a:lnTo>
                  <a:lnTo>
                    <a:pt x="14288" y="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"/>
            <p:cNvSpPr/>
            <p:nvPr/>
          </p:nvSpPr>
          <p:spPr>
            <a:xfrm>
              <a:off x="6965156" y="5364955"/>
              <a:ext cx="7145" cy="7146"/>
            </a:xfrm>
            <a:custGeom>
              <a:avLst/>
              <a:gdLst/>
              <a:ahLst/>
              <a:cxnLst/>
              <a:rect l="0" t="0" r="0" b="0"/>
              <a:pathLst>
                <a:path w="7145" h="7146">
                  <a:moveTo>
                    <a:pt x="7144" y="0"/>
                  </a:moveTo>
                  <a:lnTo>
                    <a:pt x="3351" y="0"/>
                  </a:lnTo>
                  <a:lnTo>
                    <a:pt x="2234" y="795"/>
                  </a:lnTo>
                  <a:lnTo>
                    <a:pt x="1489" y="2118"/>
                  </a:lnTo>
                  <a:lnTo>
                    <a:pt x="0" y="7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"/>
            <p:cNvSpPr/>
            <p:nvPr/>
          </p:nvSpPr>
          <p:spPr>
            <a:xfrm>
              <a:off x="7093752" y="5422107"/>
              <a:ext cx="121434" cy="192855"/>
            </a:xfrm>
            <a:custGeom>
              <a:avLst/>
              <a:gdLst/>
              <a:ahLst/>
              <a:cxnLst/>
              <a:rect l="0" t="0" r="0" b="0"/>
              <a:pathLst>
                <a:path w="121434" h="192855">
                  <a:moveTo>
                    <a:pt x="107148" y="14288"/>
                  </a:moveTo>
                  <a:lnTo>
                    <a:pt x="110941" y="14288"/>
                  </a:lnTo>
                  <a:lnTo>
                    <a:pt x="111264" y="13493"/>
                  </a:lnTo>
                  <a:lnTo>
                    <a:pt x="107355" y="7437"/>
                  </a:lnTo>
                  <a:lnTo>
                    <a:pt x="83093" y="7145"/>
                  </a:lnTo>
                  <a:lnTo>
                    <a:pt x="81586" y="6351"/>
                  </a:lnTo>
                  <a:lnTo>
                    <a:pt x="80582" y="5028"/>
                  </a:lnTo>
                  <a:lnTo>
                    <a:pt x="79912" y="3351"/>
                  </a:lnTo>
                  <a:lnTo>
                    <a:pt x="78672" y="2234"/>
                  </a:lnTo>
                  <a:lnTo>
                    <a:pt x="75177" y="991"/>
                  </a:lnTo>
                  <a:lnTo>
                    <a:pt x="40423" y="3"/>
                  </a:lnTo>
                  <a:lnTo>
                    <a:pt x="27116" y="0"/>
                  </a:lnTo>
                  <a:lnTo>
                    <a:pt x="25219" y="793"/>
                  </a:lnTo>
                  <a:lnTo>
                    <a:pt x="23953" y="2116"/>
                  </a:lnTo>
                  <a:lnTo>
                    <a:pt x="23110" y="3792"/>
                  </a:lnTo>
                  <a:lnTo>
                    <a:pt x="21754" y="4909"/>
                  </a:lnTo>
                  <a:lnTo>
                    <a:pt x="18130" y="6150"/>
                  </a:lnTo>
                  <a:lnTo>
                    <a:pt x="11627" y="6849"/>
                  </a:lnTo>
                  <a:lnTo>
                    <a:pt x="10130" y="7741"/>
                  </a:lnTo>
                  <a:lnTo>
                    <a:pt x="9132" y="9129"/>
                  </a:lnTo>
                  <a:lnTo>
                    <a:pt x="7529" y="13267"/>
                  </a:lnTo>
                  <a:lnTo>
                    <a:pt x="5194" y="13834"/>
                  </a:lnTo>
                  <a:lnTo>
                    <a:pt x="3460" y="13985"/>
                  </a:lnTo>
                  <a:lnTo>
                    <a:pt x="2304" y="14879"/>
                  </a:lnTo>
                  <a:lnTo>
                    <a:pt x="82" y="21128"/>
                  </a:lnTo>
                  <a:lnTo>
                    <a:pt x="0" y="27555"/>
                  </a:lnTo>
                  <a:lnTo>
                    <a:pt x="17751" y="46332"/>
                  </a:lnTo>
                  <a:lnTo>
                    <a:pt x="21907" y="48372"/>
                  </a:lnTo>
                  <a:lnTo>
                    <a:pt x="24127" y="48916"/>
                  </a:lnTo>
                  <a:lnTo>
                    <a:pt x="35753" y="55516"/>
                  </a:lnTo>
                  <a:lnTo>
                    <a:pt x="47622" y="57728"/>
                  </a:lnTo>
                  <a:lnTo>
                    <a:pt x="67476" y="69001"/>
                  </a:lnTo>
                  <a:lnTo>
                    <a:pt x="75726" y="71509"/>
                  </a:lnTo>
                  <a:lnTo>
                    <a:pt x="83198" y="76133"/>
                  </a:lnTo>
                  <a:lnTo>
                    <a:pt x="88036" y="77491"/>
                  </a:lnTo>
                  <a:lnTo>
                    <a:pt x="89644" y="78649"/>
                  </a:lnTo>
                  <a:lnTo>
                    <a:pt x="90716" y="80214"/>
                  </a:lnTo>
                  <a:lnTo>
                    <a:pt x="92701" y="84069"/>
                  </a:lnTo>
                  <a:lnTo>
                    <a:pt x="111174" y="104794"/>
                  </a:lnTo>
                  <a:lnTo>
                    <a:pt x="115792" y="114303"/>
                  </a:lnTo>
                  <a:lnTo>
                    <a:pt x="118927" y="119063"/>
                  </a:lnTo>
                  <a:lnTo>
                    <a:pt x="120693" y="126206"/>
                  </a:lnTo>
                  <a:lnTo>
                    <a:pt x="121433" y="159543"/>
                  </a:lnTo>
                  <a:lnTo>
                    <a:pt x="119318" y="164306"/>
                  </a:lnTo>
                  <a:lnTo>
                    <a:pt x="116526" y="169068"/>
                  </a:lnTo>
                  <a:lnTo>
                    <a:pt x="114160" y="176213"/>
                  </a:lnTo>
                  <a:lnTo>
                    <a:pt x="110794" y="180973"/>
                  </a:lnTo>
                  <a:lnTo>
                    <a:pt x="106652" y="183620"/>
                  </a:lnTo>
                  <a:lnTo>
                    <a:pt x="101317" y="185319"/>
                  </a:lnTo>
                  <a:lnTo>
                    <a:pt x="94560" y="190564"/>
                  </a:lnTo>
                  <a:lnTo>
                    <a:pt x="87896" y="192194"/>
                  </a:lnTo>
                  <a:lnTo>
                    <a:pt x="69040" y="192854"/>
                  </a:lnTo>
                  <a:lnTo>
                    <a:pt x="67455" y="192069"/>
                  </a:lnTo>
                  <a:lnTo>
                    <a:pt x="66399" y="190752"/>
                  </a:lnTo>
                  <a:lnTo>
                    <a:pt x="65694" y="189080"/>
                  </a:lnTo>
                  <a:lnTo>
                    <a:pt x="64431" y="187966"/>
                  </a:lnTo>
                  <a:lnTo>
                    <a:pt x="60911" y="186727"/>
                  </a:lnTo>
                  <a:lnTo>
                    <a:pt x="54466" y="186031"/>
                  </a:lnTo>
                  <a:lnTo>
                    <a:pt x="52977" y="185138"/>
                  </a:lnTo>
                  <a:lnTo>
                    <a:pt x="51984" y="183750"/>
                  </a:lnTo>
                  <a:lnTo>
                    <a:pt x="51322" y="182031"/>
                  </a:lnTo>
                  <a:lnTo>
                    <a:pt x="50087" y="180885"/>
                  </a:lnTo>
                  <a:lnTo>
                    <a:pt x="46597" y="179612"/>
                  </a:lnTo>
                  <a:lnTo>
                    <a:pt x="40171" y="178895"/>
                  </a:lnTo>
                  <a:lnTo>
                    <a:pt x="38684" y="178001"/>
                  </a:lnTo>
                  <a:lnTo>
                    <a:pt x="37693" y="176611"/>
                  </a:lnTo>
                  <a:lnTo>
                    <a:pt x="37033" y="174890"/>
                  </a:lnTo>
                  <a:lnTo>
                    <a:pt x="35798" y="173743"/>
                  </a:lnTo>
                  <a:lnTo>
                    <a:pt x="32309" y="172469"/>
                  </a:lnTo>
                  <a:lnTo>
                    <a:pt x="22745" y="171539"/>
                  </a:lnTo>
                  <a:lnTo>
                    <a:pt x="22304" y="170715"/>
                  </a:lnTo>
                  <a:lnTo>
                    <a:pt x="21423" y="16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2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5.  Explain what info can be gained from electrocardiogram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eart rate</a:t>
            </a:r>
          </a:p>
          <a:p>
            <a:r>
              <a:rPr lang="en-US" dirty="0" smtClean="0"/>
              <a:t>Heart rhythm</a:t>
            </a:r>
          </a:p>
          <a:p>
            <a:r>
              <a:rPr lang="en-US" dirty="0" smtClean="0"/>
              <a:t>Conduction abnormalities</a:t>
            </a:r>
          </a:p>
          <a:p>
            <a:r>
              <a:rPr lang="en-US" dirty="0" smtClean="0"/>
              <a:t>Prior heart attack (MI myocardial infarct)</a:t>
            </a:r>
          </a:p>
          <a:p>
            <a:r>
              <a:rPr lang="en-US" dirty="0" smtClean="0"/>
              <a:t>Whether there may be coronary artery disease</a:t>
            </a:r>
          </a:p>
          <a:p>
            <a:r>
              <a:rPr lang="en-US" dirty="0" smtClean="0"/>
              <a:t>Whether the heart muscle has become abnormally thickened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6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meds.queensu.ca/central/assets/modules/ECG/waves_and_complexe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058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91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927</Words>
  <Application>Microsoft Office PowerPoint</Application>
  <PresentationFormat>On-screen Show (4:3)</PresentationFormat>
  <Paragraphs>150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1.  Describe the location of the heart in body and identify its major anatomical areas on a model of diagram.</vt:lpstr>
      <vt:lpstr>https://www.youtube.com/watch?v=h8B3JBW_mX8  https://www.youtube.com/watch?v=xS3jX1FYG-M   http://www.wilkes.med.ucla.edu/intro.html  </vt:lpstr>
      <vt:lpstr>2.  Name the coverings of the heart.</vt:lpstr>
      <vt:lpstr>3.  Describe the structure and functions of the four heart chambers. Name each chamber and provide the name and general route of its associated great vessel.</vt:lpstr>
      <vt:lpstr>PowerPoint Presentation</vt:lpstr>
      <vt:lpstr>PowerPoint Presentation</vt:lpstr>
      <vt:lpstr>4. Id the elements of the intrinsic conduction system describe pathway of impulse.</vt:lpstr>
      <vt:lpstr>5.  Explain what info can be gained from electrocardiogram  </vt:lpstr>
      <vt:lpstr>PowerPoint Presentation</vt:lpstr>
      <vt:lpstr>PowerPoint Presentation</vt:lpstr>
      <vt:lpstr>6.  Compare and contrast the structure an functions of arteries, veins, capillaries</vt:lpstr>
      <vt:lpstr>7.  Define vasoconstriction and vasodilation</vt:lpstr>
      <vt:lpstr>PowerPoint Presentation</vt:lpstr>
      <vt:lpstr>9.  Discuss the unique features of special circulations of the body</vt:lpstr>
      <vt:lpstr>Hepatic portal</vt:lpstr>
      <vt:lpstr>Pulmonary</vt:lpstr>
      <vt:lpstr>Fetal Circulation</vt:lpstr>
      <vt:lpstr>https://www.youtube.com/watch?v=AIcAF34MPpU </vt:lpstr>
      <vt:lpstr>10. List and explain the factors that influence blood pressure and describe how blood pressure is regulated</vt:lpstr>
      <vt:lpstr>BP is controlled by rapid and slow mechanisms </vt:lpstr>
      <vt:lpstr>Slow BP control</vt:lpstr>
      <vt:lpstr>11.  Describe the structure and function of capillary bed</vt:lpstr>
      <vt:lpstr>12.  Describe the fetal circulation </vt:lpstr>
      <vt:lpstr>1.  Describe the composition and physical characteristics of whole blood and explain why it is classified as a connective tissue</vt:lpstr>
      <vt:lpstr>2. List the functions of the blood</vt:lpstr>
      <vt:lpstr>3.  Discuss the composition and function of plasma</vt:lpstr>
      <vt:lpstr>4. Describe the blood clotting process</vt:lpstr>
      <vt:lpstr>5. Describe the ABO Rh blood groups and explain the basis of transfusion reaction</vt:lpstr>
      <vt:lpstr>Rh factor</vt:lpstr>
      <vt:lpstr>6.  Explain the importance of testing as a diagnostic tool</vt:lpstr>
      <vt:lpstr>7.  Name some blood disorders that become more common with age.</vt:lpstr>
    </vt:vector>
  </TitlesOfParts>
  <Company>HPTC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Fisher, Phil</dc:creator>
  <cp:lastModifiedBy>Cottom, Polly</cp:lastModifiedBy>
  <cp:revision>40</cp:revision>
  <cp:lastPrinted>2016-01-27T14:04:24Z</cp:lastPrinted>
  <dcterms:created xsi:type="dcterms:W3CDTF">2016-01-19T21:35:48Z</dcterms:created>
  <dcterms:modified xsi:type="dcterms:W3CDTF">2016-01-28T19:57:32Z</dcterms:modified>
</cp:coreProperties>
</file>