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FABD-FF93-465A-A9D8-91E963357DC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4B6B-3D81-4F09-9CF7-0B1F8836E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B02234-D742-4641-9945-E0B43646390B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5DA5BC-BE67-462E-893B-193FFDFEC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inenet.com/bad_bugs_pictures_slideshow/articl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Integumentary System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37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</a:rPr>
              <a:t>1. Have an understanding of the functions of the skin and be able to relate them to its structure.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505200"/>
            <a:ext cx="6553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Protection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Against Infection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Against Dehydration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Body Temp Regulation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Collection of Sensory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Drug </a:t>
            </a:r>
            <a:r>
              <a:rPr lang="en-US" sz="2400" dirty="0" err="1" smtClean="0"/>
              <a:t>Absorbtion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Excretion of waist-water salt urea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Vitamin D Synthesis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9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Made of Keratin</a:t>
            </a:r>
          </a:p>
          <a:p>
            <a:r>
              <a:rPr lang="en-US" dirty="0" smtClean="0"/>
              <a:t>Surrounded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19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Nails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038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Hard Keratin</a:t>
            </a:r>
          </a:p>
          <a:p>
            <a:r>
              <a:rPr lang="en-US" dirty="0" smtClean="0"/>
              <a:t>Indicate general health through color, thickness, shape &amp; texture</a:t>
            </a:r>
          </a:p>
          <a:p>
            <a:r>
              <a:rPr lang="en-US" dirty="0" smtClean="0"/>
              <a:t>Grooves and splits may indicate heart disease, malnutrition, or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44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4. Describe the normal and pathological colors that the skin can have and explain their causes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Skin color is due to:</a:t>
            </a:r>
          </a:p>
          <a:p>
            <a:pPr lvl="1"/>
            <a:r>
              <a:rPr lang="en-US" sz="2400" dirty="0" smtClean="0"/>
              <a:t>Blood Flow</a:t>
            </a:r>
          </a:p>
          <a:p>
            <a:pPr lvl="1"/>
            <a:r>
              <a:rPr lang="en-US" sz="2400" dirty="0" smtClean="0"/>
              <a:t>Diet</a:t>
            </a:r>
          </a:p>
          <a:p>
            <a:pPr lvl="1"/>
            <a:r>
              <a:rPr lang="en-US" sz="2400" dirty="0" smtClean="0"/>
              <a:t>Genetics</a:t>
            </a:r>
          </a:p>
          <a:p>
            <a:pPr lvl="1"/>
            <a:r>
              <a:rPr lang="en-US" sz="2400" dirty="0" smtClean="0"/>
              <a:t>Physiology</a:t>
            </a:r>
          </a:p>
          <a:p>
            <a:pPr lvl="1"/>
            <a:r>
              <a:rPr lang="en-US" sz="2400" dirty="0" smtClean="0"/>
              <a:t>Disease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5. Identify and differentiate between the three types of skin cancer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Basal Cell Carcinoma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Squamous Cell Carcinoma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Malignant Melanoma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6. Describe the 3 classes of burns and the priorities in burn treatment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Burns are classified based on their depth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First Degree Burn </a:t>
            </a:r>
            <a:r>
              <a:rPr lang="en-US" dirty="0" smtClean="0"/>
              <a:t>is </a:t>
            </a:r>
            <a:r>
              <a:rPr lang="en-US" u="sng" dirty="0" smtClean="0"/>
              <a:t>superficial</a:t>
            </a:r>
            <a:r>
              <a:rPr lang="en-US" dirty="0" smtClean="0"/>
              <a:t> and causes local inflammation of the skin</a:t>
            </a:r>
          </a:p>
          <a:p>
            <a:r>
              <a:rPr lang="en-US" dirty="0" smtClean="0"/>
              <a:t>Sunburns often are categorized as first degree burns</a:t>
            </a:r>
          </a:p>
          <a:p>
            <a:r>
              <a:rPr lang="en-US" dirty="0" smtClean="0"/>
              <a:t>The inflammation is characterized by pain, redness and a mild amount of swelling</a:t>
            </a:r>
          </a:p>
          <a:p>
            <a:r>
              <a:rPr lang="en-US" dirty="0" smtClean="0"/>
              <a:t>The skin may be very tender to touch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599"/>
            <a:ext cx="3505200" cy="19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7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10" y="3352800"/>
            <a:ext cx="44313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532376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 degree burns are deeper and in addition to the pain, redness and inflammation, there is also blistering of the skin</a:t>
            </a:r>
            <a:endParaRPr lang="en-US" sz="2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Second Degree Burns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1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Third degree burns are deeper still, involving all layers of the skin, in effect killing that area of skin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the nerves and blood vessels are damaged, third degree burns appear white, leathery, and tend to be relatively painless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45427"/>
            <a:ext cx="3979332" cy="25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Third Degree Burns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68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addition to the depth of the burn, the total area of the burn is significant, burns are measured as a percentage of total body area affected.  The “Rule of Nines”.</a:t>
            </a:r>
          </a:p>
          <a:p>
            <a:r>
              <a:rPr lang="en-US" sz="2000" dirty="0" smtClean="0"/>
              <a:t>As an example, if both legs (18% X 2 = 36%), the groin (1%) and the front chest and abdomen were burned, this would involve 55% of the body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7815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2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7. Understand the role of the integumentary system in maintaining homeostasis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Controls Temperature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Controls Fluid and Electrolyte Balance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48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Bug Bites and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www.medicinenet.com/bad_bugs_pictures_slideshow/article.htm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Recognize &amp; Identify the major skin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Skin Layers</a:t>
            </a:r>
          </a:p>
          <a:p>
            <a:r>
              <a:rPr lang="en-US" dirty="0" smtClean="0"/>
              <a:t>Epidermis(stratified squamous epithelial cells about 0.1mm in thin skin and 1mm or more in thick skin)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Top level called </a:t>
            </a:r>
            <a:r>
              <a:rPr lang="en-US" sz="2400" b="1" i="1" dirty="0" smtClean="0"/>
              <a:t>stratum </a:t>
            </a:r>
            <a:r>
              <a:rPr lang="en-US" sz="2400" b="1" i="1" dirty="0" err="1" smtClean="0"/>
              <a:t>corneum</a:t>
            </a:r>
            <a:r>
              <a:rPr lang="en-US" sz="2400" b="1" i="1" dirty="0" smtClean="0"/>
              <a:t> </a:t>
            </a:r>
            <a:r>
              <a:rPr lang="en-US" dirty="0" smtClean="0"/>
              <a:t>(30 layers of dead hardened flattened (</a:t>
            </a:r>
            <a:r>
              <a:rPr lang="en-US" dirty="0" err="1" smtClean="0"/>
              <a:t>keratonized</a:t>
            </a:r>
            <a:r>
              <a:rPr lang="en-US" dirty="0" smtClean="0"/>
              <a:t>) cells, these cells water proof the body)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Bottom level called </a:t>
            </a:r>
            <a:r>
              <a:rPr lang="en-US" sz="2400" b="1" i="1" dirty="0" smtClean="0"/>
              <a:t>stratum </a:t>
            </a:r>
            <a:r>
              <a:rPr lang="en-US" sz="2400" b="1" i="1" dirty="0" err="1" smtClean="0"/>
              <a:t>germinativum</a:t>
            </a:r>
            <a:r>
              <a:rPr lang="en-US" dirty="0" smtClean="0"/>
              <a:t>.  Also called </a:t>
            </a:r>
            <a:r>
              <a:rPr lang="en-US" sz="2400" b="1" i="1" dirty="0" smtClean="0"/>
              <a:t>Basal cells</a:t>
            </a:r>
            <a:r>
              <a:rPr lang="en-US" dirty="0" smtClean="0"/>
              <a:t> (close to the blood supply, continuously dividing and pushing up </a:t>
            </a:r>
            <a:r>
              <a:rPr lang="en-US" sz="2400" b="1" i="1" dirty="0" smtClean="0"/>
              <a:t>melanocytes</a:t>
            </a:r>
            <a:r>
              <a:rPr lang="en-US" dirty="0" smtClean="0"/>
              <a:t> are located in this layer)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19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133600"/>
            <a:ext cx="1676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Stratum </a:t>
            </a:r>
            <a:r>
              <a:rPr lang="en-US" sz="1200" b="1" dirty="0" err="1" smtClean="0"/>
              <a:t>Corneum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514" y="2895600"/>
            <a:ext cx="1676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Stratum </a:t>
            </a:r>
            <a:r>
              <a:rPr lang="en-US" sz="1200" b="1" dirty="0" err="1" smtClean="0"/>
              <a:t>Lucidum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0628" y="3324998"/>
            <a:ext cx="1676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Stratum </a:t>
            </a:r>
            <a:r>
              <a:rPr lang="en-US" sz="1200" b="1" dirty="0" err="1" smtClean="0"/>
              <a:t>granulosum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399" y="4343400"/>
            <a:ext cx="1676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Stratum </a:t>
            </a:r>
            <a:r>
              <a:rPr lang="en-US" sz="1200" b="1" dirty="0" err="1" smtClean="0"/>
              <a:t>spinosum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285" y="5638800"/>
            <a:ext cx="16764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Stratum </a:t>
            </a:r>
            <a:r>
              <a:rPr lang="en-US" sz="1200" b="1" dirty="0" err="1" smtClean="0"/>
              <a:t>basale</a:t>
            </a:r>
            <a:endParaRPr lang="en-US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62898"/>
            <a:ext cx="3810000" cy="44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2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True Skin</a:t>
            </a:r>
          </a:p>
          <a:p>
            <a:r>
              <a:rPr lang="en-US" sz="2800" dirty="0" smtClean="0"/>
              <a:t>Dense </a:t>
            </a:r>
            <a:r>
              <a:rPr lang="en-US" sz="2800" dirty="0" smtClean="0"/>
              <a:t>fibrous </a:t>
            </a:r>
            <a:r>
              <a:rPr lang="en-US" sz="2800" dirty="0" smtClean="0"/>
              <a:t>connective tissue contains collagenous elastic fibers</a:t>
            </a:r>
          </a:p>
          <a:p>
            <a:r>
              <a:rPr lang="en-US" sz="2800" dirty="0" smtClean="0"/>
              <a:t>Contains</a:t>
            </a:r>
          </a:p>
          <a:p>
            <a:pPr lvl="1"/>
            <a:r>
              <a:rPr lang="en-US" sz="2400" dirty="0" smtClean="0"/>
              <a:t>Hair</a:t>
            </a:r>
          </a:p>
          <a:p>
            <a:pPr lvl="1"/>
            <a:r>
              <a:rPr lang="en-US" sz="2400" dirty="0" smtClean="0"/>
              <a:t>Nails</a:t>
            </a:r>
          </a:p>
          <a:p>
            <a:pPr lvl="1"/>
            <a:r>
              <a:rPr lang="en-US" sz="2400" dirty="0" smtClean="0"/>
              <a:t>Glands</a:t>
            </a:r>
          </a:p>
          <a:p>
            <a:pPr lvl="1"/>
            <a:r>
              <a:rPr lang="en-US" sz="2400" dirty="0" smtClean="0"/>
              <a:t>Blood Vessels</a:t>
            </a:r>
          </a:p>
          <a:p>
            <a:pPr lvl="1"/>
            <a:r>
              <a:rPr lang="en-US" sz="2400" dirty="0" smtClean="0"/>
              <a:t>Nervous Tissue (sensory receptors)</a:t>
            </a:r>
          </a:p>
          <a:p>
            <a:pPr lvl="1"/>
            <a:r>
              <a:rPr lang="en-US" sz="2400" dirty="0" smtClean="0"/>
              <a:t>Some muscle tissue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3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Dermis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467600" cy="48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Arrector</a:t>
            </a:r>
            <a:r>
              <a:rPr lang="en-US" dirty="0" smtClean="0"/>
              <a:t> </a:t>
            </a:r>
            <a:r>
              <a:rPr lang="en-US" dirty="0" err="1" smtClean="0"/>
              <a:t>Pili</a:t>
            </a:r>
            <a:r>
              <a:rPr lang="en-US" dirty="0" smtClean="0"/>
              <a:t>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4958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Smooth muscle cells attached to the hair follicle that makes it stand up</a:t>
            </a:r>
          </a:p>
          <a:p>
            <a:r>
              <a:rPr lang="en-US" sz="2000" dirty="0" smtClean="0"/>
              <a:t>Cause goose bumps or goose flesh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Goose bumps are caused by a reflex called </a:t>
            </a:r>
            <a:r>
              <a:rPr lang="en-US" sz="2000" dirty="0" err="1" smtClean="0"/>
              <a:t>piloerection</a:t>
            </a:r>
            <a:r>
              <a:rPr lang="en-US" sz="2000" dirty="0" smtClean="0"/>
              <a:t>.  They are an automatic response, like sweating or increased heart rate.  We can’t easily control them.</a:t>
            </a:r>
          </a:p>
          <a:p>
            <a:r>
              <a:rPr lang="en-US" sz="2000" dirty="0" smtClean="0"/>
              <a:t>Like other emotion-linked reflexes—blushing, turning pale, butterflies in the stomach – goose bumps are triggered by the limbic system of the brain.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5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838200"/>
            <a:ext cx="7391400" cy="53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Layer</a:t>
            </a:r>
            <a:endParaRPr lang="en-US" dirty="0"/>
          </a:p>
        </p:txBody>
      </p:sp>
      <p:pic>
        <p:nvPicPr>
          <p:cNvPr id="5122" name="Picture 2" descr="http://graphics8.nytimes.com/images/2007/08/01/health/adam/19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981200"/>
            <a:ext cx="533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 smtClean="0"/>
              <a:t>Composed of Adipose tissue and Loose connective tissue</a:t>
            </a:r>
          </a:p>
          <a:p>
            <a:r>
              <a:rPr lang="en-US" dirty="0" smtClean="0"/>
              <a:t>Insulates the body</a:t>
            </a:r>
          </a:p>
          <a:p>
            <a:r>
              <a:rPr lang="en-US" dirty="0" smtClean="0"/>
              <a:t>Anchors the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&amp; know the purpose of the accessory structures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Glands</a:t>
            </a:r>
          </a:p>
          <a:p>
            <a:r>
              <a:rPr lang="en-US" sz="2800" dirty="0" err="1" smtClean="0"/>
              <a:t>Sudoriforous</a:t>
            </a:r>
            <a:r>
              <a:rPr lang="en-US" sz="2800" dirty="0" smtClean="0"/>
              <a:t> (sweat glands reg. temp)</a:t>
            </a:r>
          </a:p>
          <a:p>
            <a:r>
              <a:rPr lang="en-US" sz="2800" dirty="0" err="1" smtClean="0"/>
              <a:t>Ceruminous</a:t>
            </a:r>
            <a:r>
              <a:rPr lang="en-US" sz="2800" dirty="0" smtClean="0"/>
              <a:t> glands (ear wax or </a:t>
            </a:r>
            <a:r>
              <a:rPr lang="en-US" sz="2800" dirty="0" err="1" smtClean="0"/>
              <a:t>cerumen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Ciliary</a:t>
            </a:r>
            <a:r>
              <a:rPr lang="en-US" sz="2800" dirty="0" smtClean="0"/>
              <a:t> glands (edge of eyes)</a:t>
            </a:r>
          </a:p>
          <a:p>
            <a:r>
              <a:rPr lang="en-US" sz="2800" dirty="0" smtClean="0"/>
              <a:t>Mammary glands (milk)</a:t>
            </a:r>
          </a:p>
          <a:p>
            <a:r>
              <a:rPr lang="en-US" sz="2800" dirty="0" smtClean="0"/>
              <a:t>Sebaceous glands (produces sebum lubricates skin, can lead to black heads if mixed with keratin &amp; pimples if infected or blocked sebaceous cysts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407</TotalTime>
  <Words>639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Clarity</vt:lpstr>
      <vt:lpstr>Integumentary System</vt:lpstr>
      <vt:lpstr>2. Recognize &amp; Identify the major skin structures</vt:lpstr>
      <vt:lpstr>Epidermis</vt:lpstr>
      <vt:lpstr>Dermis</vt:lpstr>
      <vt:lpstr>Dermis</vt:lpstr>
      <vt:lpstr>Arrector Pili Muscle</vt:lpstr>
      <vt:lpstr>PowerPoint Presentation</vt:lpstr>
      <vt:lpstr>Subcutaneous Layer</vt:lpstr>
      <vt:lpstr>Identify &amp; know the purpose of the accessory structures of the skin</vt:lpstr>
      <vt:lpstr>Hair</vt:lpstr>
      <vt:lpstr>4. Describe the normal and pathological colors that the skin can have and explain their causes</vt:lpstr>
      <vt:lpstr>5. Identify and differentiate between the three types of skin cancer</vt:lpstr>
      <vt:lpstr>6. Describe the 3 classes of burns and the priorities in burn treatment</vt:lpstr>
      <vt:lpstr>Second Degree Burns</vt:lpstr>
      <vt:lpstr>Third Degree Burns</vt:lpstr>
      <vt:lpstr>Burns</vt:lpstr>
      <vt:lpstr>7. Understand the role of the integumentary system in maintaining homeostasis</vt:lpstr>
      <vt:lpstr>Bug Bites and Skin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Fisher, Phil</dc:creator>
  <cp:lastModifiedBy>Cottom, Polly</cp:lastModifiedBy>
  <cp:revision>26</cp:revision>
  <cp:lastPrinted>2015-10-22T17:50:51Z</cp:lastPrinted>
  <dcterms:created xsi:type="dcterms:W3CDTF">2015-10-20T14:49:34Z</dcterms:created>
  <dcterms:modified xsi:type="dcterms:W3CDTF">2015-10-22T19:16:18Z</dcterms:modified>
</cp:coreProperties>
</file>